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2"/>
  </p:notesMasterIdLst>
  <p:sldIdLst>
    <p:sldId id="256" r:id="rId5"/>
    <p:sldId id="258" r:id="rId6"/>
    <p:sldId id="276" r:id="rId7"/>
    <p:sldId id="260" r:id="rId8"/>
    <p:sldId id="257" r:id="rId9"/>
    <p:sldId id="259" r:id="rId10"/>
    <p:sldId id="275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5065A08-CFB5-9380-E0C1-A560700385DB}" name="Iivonen Mia" initials="IM" userId="S::mia.iivonen@hamina.fi::8f0345fd-defa-415d-b9ea-635d37dbe7db" providerId="AD"/>
  <p188:author id="{BC3D4822-5EC3-A889-200A-830B70967EBA}" name="Feldt Jaana" initials="FJ" userId="S::jaana.feldt@kotka.fi::e3d96fb2-2046-417a-9030-894f49b3875c" providerId="AD"/>
  <p188:author id="{A10820BC-3A7D-D95F-1FDB-352493BFE8F7}" name="Terävä Katariina" initials="TK" userId="S::katariina.terava_kouvola.fi#ext#@ekymi.onmicrosoft.com::61324289-7809-4f9f-921b-a1d9fb46ea12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D031FC-084E-431E-B1DD-2F804313B1F9}" v="15" dt="2025-07-28T09:36:20.26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8367" autoAdjust="0"/>
  </p:normalViewPr>
  <p:slideViewPr>
    <p:cSldViewPr snapToGrid="0">
      <p:cViewPr varScale="1">
        <p:scale>
          <a:sx n="140" d="100"/>
          <a:sy n="140" d="100"/>
        </p:scale>
        <p:origin x="105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notesMaster" Target="notesMasters/notes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19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Hukka Anni" userId="b9b46f22-43d7-48e8-b86a-68667cde6f67" providerId="ADAL" clId="{27D031FC-084E-431E-B1DD-2F804313B1F9}"/>
    <pc:docChg chg="modSld">
      <pc:chgData name="Hukka Anni" userId="b9b46f22-43d7-48e8-b86a-68667cde6f67" providerId="ADAL" clId="{27D031FC-084E-431E-B1DD-2F804313B1F9}" dt="2025-07-28T09:35:08.417" v="0" actId="790"/>
      <pc:docMkLst>
        <pc:docMk/>
      </pc:docMkLst>
      <pc:sldChg chg="modSp mod">
        <pc:chgData name="Hukka Anni" userId="b9b46f22-43d7-48e8-b86a-68667cde6f67" providerId="ADAL" clId="{27D031FC-084E-431E-B1DD-2F804313B1F9}" dt="2025-07-28T09:35:08.417" v="0" actId="790"/>
        <pc:sldMkLst>
          <pc:docMk/>
          <pc:sldMk cId="2042278115" sldId="276"/>
        </pc:sldMkLst>
        <pc:spChg chg="mod">
          <ac:chgData name="Hukka Anni" userId="b9b46f22-43d7-48e8-b86a-68667cde6f67" providerId="ADAL" clId="{27D031FC-084E-431E-B1DD-2F804313B1F9}" dt="2025-07-28T09:35:08.417" v="0" actId="790"/>
          <ac:spMkLst>
            <pc:docMk/>
            <pc:sldMk cId="2042278115" sldId="276"/>
            <ac:spMk id="3" creationId="{30E60068-A8BE-22E8-5B85-FF2F68639B8C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BA64D0-C6A6-469C-B481-C49DD10CB2D0}" type="datetimeFigureOut">
              <a:rPr lang="fi-FI" smtClean="0"/>
              <a:t>1.8.2025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61AA77-3472-4380-A7BD-A304EAFC911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240737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/>
              <a:t>Täydennä</a:t>
            </a:r>
            <a:r>
              <a:rPr lang="en-US" i="1" dirty="0"/>
              <a:t> </a:t>
            </a:r>
            <a:r>
              <a:rPr lang="en-US" i="1" dirty="0" err="1"/>
              <a:t>tämän</a:t>
            </a:r>
            <a:r>
              <a:rPr lang="en-US" i="1" dirty="0"/>
              <a:t> </a:t>
            </a:r>
            <a:r>
              <a:rPr lang="en-US" i="1" dirty="0" err="1"/>
              <a:t>osion</a:t>
            </a:r>
            <a:r>
              <a:rPr lang="en-US" i="1" dirty="0"/>
              <a:t> </a:t>
            </a:r>
            <a:r>
              <a:rPr lang="en-US" i="1" dirty="0" err="1"/>
              <a:t>diat</a:t>
            </a:r>
            <a:r>
              <a:rPr lang="en-US" i="1" dirty="0"/>
              <a:t> </a:t>
            </a:r>
            <a:r>
              <a:rPr lang="en-US" i="1" dirty="0" err="1"/>
              <a:t>oman</a:t>
            </a:r>
            <a:r>
              <a:rPr lang="en-US" i="1" dirty="0"/>
              <a:t> </a:t>
            </a:r>
            <a:r>
              <a:rPr lang="en-US" i="1" dirty="0" err="1"/>
              <a:t>alueesi</a:t>
            </a:r>
            <a:r>
              <a:rPr lang="en-US" i="1" dirty="0"/>
              <a:t> </a:t>
            </a:r>
            <a:r>
              <a:rPr lang="en-US" i="1" dirty="0" err="1"/>
              <a:t>tiedoilla</a:t>
            </a:r>
            <a:r>
              <a:rPr lang="en-US" i="1" dirty="0"/>
              <a:t>. </a:t>
            </a:r>
            <a:r>
              <a:rPr lang="en-US" i="1" dirty="0" err="1"/>
              <a:t>Huomioi</a:t>
            </a:r>
            <a:r>
              <a:rPr lang="en-US" i="1" dirty="0"/>
              <a:t>, </a:t>
            </a:r>
            <a:r>
              <a:rPr lang="en-US" i="1" dirty="0" err="1"/>
              <a:t>että</a:t>
            </a:r>
            <a:r>
              <a:rPr lang="en-US" i="1" dirty="0"/>
              <a:t> </a:t>
            </a:r>
            <a:r>
              <a:rPr lang="en-US" i="1" dirty="0" err="1"/>
              <a:t>saatat</a:t>
            </a:r>
            <a:r>
              <a:rPr lang="en-US" i="1" dirty="0"/>
              <a:t> </a:t>
            </a:r>
            <a:r>
              <a:rPr lang="en-US" i="1" dirty="0" err="1"/>
              <a:t>tarvita</a:t>
            </a:r>
            <a:r>
              <a:rPr lang="en-US" i="1" dirty="0"/>
              <a:t> </a:t>
            </a:r>
            <a:r>
              <a:rPr lang="en-US" i="1" dirty="0" err="1"/>
              <a:t>kaksi</a:t>
            </a:r>
            <a:r>
              <a:rPr lang="en-US" i="1" dirty="0"/>
              <a:t> </a:t>
            </a:r>
            <a:r>
              <a:rPr lang="en-US" i="1" dirty="0" err="1"/>
              <a:t>vetäjää</a:t>
            </a:r>
            <a:r>
              <a:rPr lang="en-US" i="1" dirty="0"/>
              <a:t> </a:t>
            </a:r>
            <a:r>
              <a:rPr lang="en-US" i="1" dirty="0" err="1"/>
              <a:t>ryhmän</a:t>
            </a:r>
            <a:r>
              <a:rPr lang="en-US" i="1" dirty="0"/>
              <a:t> </a:t>
            </a:r>
            <a:r>
              <a:rPr lang="en-US" i="1" dirty="0" err="1"/>
              <a:t>jakamisen</a:t>
            </a:r>
            <a:r>
              <a:rPr lang="en-US" i="1" dirty="0"/>
              <a:t> </a:t>
            </a:r>
            <a:r>
              <a:rPr lang="en-US" i="1" dirty="0" err="1"/>
              <a:t>ajalle</a:t>
            </a:r>
            <a:r>
              <a:rPr lang="en-US" i="1" dirty="0"/>
              <a:t> (</a:t>
            </a:r>
            <a:r>
              <a:rPr lang="en-US" i="1" dirty="0" err="1"/>
              <a:t>dia</a:t>
            </a:r>
            <a:r>
              <a:rPr lang="en-US" i="1" dirty="0"/>
              <a:t> 4).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/>
              <a:t>Järjestä</a:t>
            </a:r>
            <a:r>
              <a:rPr lang="en-US" i="1" dirty="0"/>
              <a:t> </a:t>
            </a:r>
            <a:r>
              <a:rPr lang="en-US" i="1" dirty="0" err="1"/>
              <a:t>kurssilaisille</a:t>
            </a:r>
            <a:r>
              <a:rPr lang="en-US" i="1" dirty="0"/>
              <a:t> </a:t>
            </a:r>
            <a:r>
              <a:rPr lang="en-US" i="1" dirty="0" err="1"/>
              <a:t>valmistujaiset</a:t>
            </a:r>
            <a:r>
              <a:rPr lang="en-US" i="1" dirty="0"/>
              <a:t> (</a:t>
            </a:r>
            <a:r>
              <a:rPr lang="en-US" i="1" dirty="0" err="1"/>
              <a:t>kakku</a:t>
            </a:r>
            <a:r>
              <a:rPr lang="en-US" i="1" dirty="0"/>
              <a:t>)</a:t>
            </a:r>
            <a:r>
              <a:rPr lang="en-US" i="1" dirty="0" err="1"/>
              <a:t>kahveineen</a:t>
            </a:r>
            <a:r>
              <a:rPr lang="en-US" i="1" dirty="0"/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/>
              <a:t>Voit</a:t>
            </a:r>
            <a:r>
              <a:rPr lang="en-US" i="1" dirty="0"/>
              <a:t> </a:t>
            </a:r>
            <a:r>
              <a:rPr lang="en-US" i="1" dirty="0" err="1"/>
              <a:t>tehdä</a:t>
            </a:r>
            <a:r>
              <a:rPr lang="en-US" i="1" dirty="0"/>
              <a:t> </a:t>
            </a:r>
            <a:r>
              <a:rPr lang="en-US" i="1" dirty="0" err="1"/>
              <a:t>osallistujille</a:t>
            </a:r>
            <a:r>
              <a:rPr lang="en-US" i="1" dirty="0"/>
              <a:t> </a:t>
            </a:r>
            <a:r>
              <a:rPr lang="en-US" i="1" dirty="0" err="1"/>
              <a:t>osallistumistodistukset</a:t>
            </a:r>
            <a:r>
              <a:rPr lang="en-US" i="1" dirty="0"/>
              <a:t>, </a:t>
            </a:r>
            <a:r>
              <a:rPr lang="en-US" i="1" dirty="0" err="1"/>
              <a:t>jotka</a:t>
            </a:r>
            <a:r>
              <a:rPr lang="en-US" i="1" dirty="0"/>
              <a:t> </a:t>
            </a:r>
            <a:r>
              <a:rPr lang="en-US" i="1" dirty="0" err="1"/>
              <a:t>jaetaan</a:t>
            </a:r>
            <a:r>
              <a:rPr lang="en-US" i="1" dirty="0"/>
              <a:t> </a:t>
            </a:r>
            <a:r>
              <a:rPr lang="en-US" i="1" dirty="0" err="1"/>
              <a:t>juhlallisesti</a:t>
            </a:r>
            <a:r>
              <a:rPr lang="en-US" i="1" dirty="0"/>
              <a:t> </a:t>
            </a:r>
            <a:r>
              <a:rPr lang="en-US" i="1" dirty="0" err="1"/>
              <a:t>ennen</a:t>
            </a:r>
            <a:r>
              <a:rPr lang="en-US" i="1" dirty="0"/>
              <a:t> </a:t>
            </a:r>
            <a:r>
              <a:rPr lang="en-US" i="1" dirty="0" err="1"/>
              <a:t>kahvittelua</a:t>
            </a:r>
            <a:r>
              <a:rPr lang="en-US" i="1" dirty="0"/>
              <a:t>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/>
              <a:t>Jos </a:t>
            </a:r>
            <a:r>
              <a:rPr lang="en-US" i="1" dirty="0" err="1"/>
              <a:t>mahdollista</a:t>
            </a:r>
            <a:r>
              <a:rPr lang="en-US" i="1" dirty="0"/>
              <a:t>, </a:t>
            </a:r>
            <a:r>
              <a:rPr lang="en-US" i="1" dirty="0" err="1"/>
              <a:t>järjestä</a:t>
            </a:r>
            <a:r>
              <a:rPr lang="en-US" i="1" dirty="0"/>
              <a:t> </a:t>
            </a:r>
            <a:r>
              <a:rPr lang="en-US" i="1" dirty="0" err="1"/>
              <a:t>kurssilaisille</a:t>
            </a:r>
            <a:r>
              <a:rPr lang="en-US" i="1" dirty="0"/>
              <a:t> </a:t>
            </a:r>
            <a:r>
              <a:rPr lang="en-US" i="1" dirty="0" err="1"/>
              <a:t>mahdollisuus</a:t>
            </a:r>
            <a:r>
              <a:rPr lang="en-US" i="1" dirty="0"/>
              <a:t> </a:t>
            </a:r>
            <a:r>
              <a:rPr lang="en-US" i="1" dirty="0" err="1"/>
              <a:t>tutustua</a:t>
            </a:r>
            <a:r>
              <a:rPr lang="en-US" i="1" dirty="0"/>
              <a:t> </a:t>
            </a:r>
            <a:r>
              <a:rPr lang="en-US" i="1" dirty="0" err="1"/>
              <a:t>tulevaan</a:t>
            </a:r>
            <a:r>
              <a:rPr lang="en-US" i="1" dirty="0"/>
              <a:t> </a:t>
            </a:r>
            <a:r>
              <a:rPr lang="en-US" i="1" dirty="0" err="1"/>
              <a:t>digiopastuspaikkaan</a:t>
            </a:r>
            <a:r>
              <a:rPr lang="en-US" i="1" dirty="0"/>
              <a:t> ja/tai “</a:t>
            </a:r>
            <a:r>
              <a:rPr lang="en-US" i="1" dirty="0" err="1"/>
              <a:t>konkari”digiopastajiin</a:t>
            </a:r>
            <a:r>
              <a:rPr lang="en-US" i="1" dirty="0"/>
              <a:t>. </a:t>
            </a:r>
            <a:r>
              <a:rPr lang="en-US" i="1" dirty="0" err="1"/>
              <a:t>Tämä</a:t>
            </a:r>
            <a:r>
              <a:rPr lang="en-US" i="1" dirty="0"/>
              <a:t> on </a:t>
            </a:r>
            <a:r>
              <a:rPr lang="en-US" i="1" dirty="0" err="1"/>
              <a:t>erityisen</a:t>
            </a:r>
            <a:r>
              <a:rPr lang="en-US" i="1" dirty="0"/>
              <a:t> </a:t>
            </a:r>
            <a:r>
              <a:rPr lang="en-US" i="1" dirty="0" err="1"/>
              <a:t>tärkeää</a:t>
            </a:r>
            <a:r>
              <a:rPr lang="en-US" i="1" dirty="0"/>
              <a:t>, </a:t>
            </a:r>
            <a:r>
              <a:rPr lang="en-US" i="1" dirty="0" err="1"/>
              <a:t>jos</a:t>
            </a:r>
            <a:r>
              <a:rPr lang="en-US" i="1" dirty="0"/>
              <a:t> </a:t>
            </a:r>
            <a:r>
              <a:rPr lang="en-US" i="1" dirty="0" err="1"/>
              <a:t>kurssilaisia</a:t>
            </a:r>
            <a:r>
              <a:rPr lang="en-US" i="1" dirty="0"/>
              <a:t> </a:t>
            </a:r>
            <a:r>
              <a:rPr lang="en-US" i="1" dirty="0" err="1"/>
              <a:t>koulutuetaan</a:t>
            </a:r>
            <a:r>
              <a:rPr lang="en-US" i="1" dirty="0"/>
              <a:t> </a:t>
            </a:r>
            <a:r>
              <a:rPr lang="en-US" i="1" dirty="0" err="1"/>
              <a:t>vapaaehtoistoimijoiksi</a:t>
            </a:r>
            <a:r>
              <a:rPr lang="en-US" i="1" dirty="0"/>
              <a:t>. </a:t>
            </a:r>
            <a:r>
              <a:rPr lang="en-US" i="1" dirty="0" err="1"/>
              <a:t>Tutustuminen</a:t>
            </a:r>
            <a:r>
              <a:rPr lang="en-US" i="1" dirty="0"/>
              <a:t> </a:t>
            </a:r>
            <a:r>
              <a:rPr lang="en-US" i="1" dirty="0" err="1"/>
              <a:t>tulevaan</a:t>
            </a:r>
            <a:r>
              <a:rPr lang="en-US" i="1" dirty="0"/>
              <a:t> </a:t>
            </a:r>
            <a:r>
              <a:rPr lang="en-US" i="1" dirty="0" err="1"/>
              <a:t>toimintaan</a:t>
            </a:r>
            <a:r>
              <a:rPr lang="en-US" i="1" dirty="0"/>
              <a:t> </a:t>
            </a:r>
            <a:r>
              <a:rPr lang="en-US" i="1" dirty="0" err="1"/>
              <a:t>madaltaa</a:t>
            </a:r>
            <a:r>
              <a:rPr lang="en-US" i="1" dirty="0"/>
              <a:t> </a:t>
            </a:r>
            <a:r>
              <a:rPr lang="en-US" i="1" dirty="0" err="1"/>
              <a:t>kynnystä</a:t>
            </a:r>
            <a:r>
              <a:rPr lang="en-US" i="1" dirty="0"/>
              <a:t> </a:t>
            </a:r>
            <a:r>
              <a:rPr lang="en-US" i="1" dirty="0" err="1"/>
              <a:t>osallistua</a:t>
            </a:r>
            <a:r>
              <a:rPr lang="en-US" i="1" dirty="0"/>
              <a:t> </a:t>
            </a:r>
            <a:r>
              <a:rPr lang="en-US" i="1" dirty="0" err="1"/>
              <a:t>toimintaan</a:t>
            </a:r>
            <a:r>
              <a:rPr lang="en-US" i="1" dirty="0"/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1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4050062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>
                <a:cs typeface="Calibri"/>
              </a:rPr>
              <a:t>Jos </a:t>
            </a:r>
            <a:r>
              <a:rPr lang="en-US" i="1" dirty="0" err="1">
                <a:cs typeface="Calibri"/>
              </a:rPr>
              <a:t>haluatte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tehdä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pariharjoituksen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digitukitilanteesta</a:t>
            </a:r>
            <a:r>
              <a:rPr lang="en-US" i="1" dirty="0">
                <a:cs typeface="Calibri"/>
              </a:rPr>
              <a:t> (max 20 min). </a:t>
            </a:r>
            <a:r>
              <a:rPr lang="en-US" i="1" dirty="0" err="1">
                <a:cs typeface="Calibri"/>
              </a:rPr>
              <a:t>Voit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keksiä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harjoituksen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hyödyntää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alussa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tehtyä</a:t>
            </a:r>
            <a:r>
              <a:rPr lang="en-US" i="1" dirty="0">
                <a:cs typeface="Calibri"/>
              </a:rPr>
              <a:t> “</a:t>
            </a:r>
            <a:r>
              <a:rPr lang="en-US" i="1" dirty="0" err="1">
                <a:cs typeface="Calibri"/>
              </a:rPr>
              <a:t>Hyvän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digiopastajan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ominaisuuksia</a:t>
            </a:r>
            <a:r>
              <a:rPr lang="en-US" i="1" dirty="0">
                <a:cs typeface="Calibri"/>
              </a:rPr>
              <a:t>” -</a:t>
            </a:r>
            <a:r>
              <a:rPr lang="en-US" i="1" dirty="0" err="1">
                <a:cs typeface="Calibri"/>
              </a:rPr>
              <a:t>tehtävää</a:t>
            </a:r>
            <a:r>
              <a:rPr lang="en-US" i="1" dirty="0">
                <a:cs typeface="Calibri"/>
              </a:rPr>
              <a:t> (</a:t>
            </a:r>
            <a:r>
              <a:rPr lang="en-US" i="1" dirty="0" err="1">
                <a:cs typeface="Calibri"/>
              </a:rPr>
              <a:t>vertailkaa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alun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lopun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vastauksia</a:t>
            </a:r>
            <a:r>
              <a:rPr lang="en-US" i="1" dirty="0">
                <a:cs typeface="Calibri"/>
              </a:rPr>
              <a:t>) tai </a:t>
            </a:r>
            <a:r>
              <a:rPr lang="en-US" i="1" dirty="0" err="1">
                <a:cs typeface="Calibri"/>
              </a:rPr>
              <a:t>jotain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muuta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mielestäsi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tilanteeseen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sopivaa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harjoitetta</a:t>
            </a:r>
            <a:r>
              <a:rPr lang="en-US" i="1" dirty="0">
                <a:cs typeface="Calibri"/>
              </a:rPr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2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31624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3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690747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i="1" dirty="0" err="1">
                <a:cs typeface="Calibri"/>
              </a:rPr>
              <a:t>Täydennä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kuntasi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tiedoilla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käy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asiat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läpi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havainnollisesti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sivuja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somea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esitellen</a:t>
            </a:r>
            <a:r>
              <a:rPr lang="en-US" i="1" dirty="0">
                <a:cs typeface="Calibri"/>
              </a:rPr>
              <a:t>. </a:t>
            </a:r>
            <a:br>
              <a:rPr lang="en-US" i="1" dirty="0">
                <a:cs typeface="Calibri"/>
              </a:rPr>
            </a:br>
            <a:r>
              <a:rPr lang="en-US" i="1" dirty="0">
                <a:cs typeface="Calibri"/>
              </a:rPr>
              <a:t>Jos </a:t>
            </a:r>
            <a:r>
              <a:rPr lang="en-US" i="1" dirty="0" err="1">
                <a:cs typeface="Calibri"/>
              </a:rPr>
              <a:t>kurssilla</a:t>
            </a:r>
            <a:r>
              <a:rPr lang="en-US" i="1" dirty="0">
                <a:cs typeface="Calibri"/>
              </a:rPr>
              <a:t> on</a:t>
            </a:r>
            <a:r>
              <a:rPr lang="en-US" b="1" i="1" u="none" dirty="0">
                <a:cs typeface="Calibri"/>
              </a:rPr>
              <a:t> </a:t>
            </a:r>
            <a:r>
              <a:rPr lang="en-US" b="1" i="1" u="none" dirty="0" err="1">
                <a:cs typeface="Calibri"/>
              </a:rPr>
              <a:t>sekä</a:t>
            </a:r>
            <a:r>
              <a:rPr lang="en-US" b="1" i="1" u="none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vapaaehtoisiksi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kouluttautuvia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että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yhdistysten</a:t>
            </a:r>
            <a:r>
              <a:rPr lang="en-US" i="1" dirty="0">
                <a:cs typeface="Calibri"/>
              </a:rPr>
              <a:t> / </a:t>
            </a:r>
            <a:r>
              <a:rPr lang="en-US" i="1" dirty="0" err="1">
                <a:cs typeface="Calibri"/>
              </a:rPr>
              <a:t>hankkeiden</a:t>
            </a:r>
            <a:r>
              <a:rPr lang="en-US" i="1" dirty="0">
                <a:cs typeface="Calibri"/>
              </a:rPr>
              <a:t> / </a:t>
            </a:r>
            <a:r>
              <a:rPr lang="en-US" i="1" dirty="0" err="1">
                <a:cs typeface="Calibri"/>
              </a:rPr>
              <a:t>tms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edustajia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läpikäynnin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jälkeen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kahteen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osaan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Molemmilla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oma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vetäjä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joka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räätälöi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tilanteen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sisällön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tarpeen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(</a:t>
            </a:r>
            <a:r>
              <a:rPr lang="en-US" i="1" dirty="0" err="1">
                <a:cs typeface="Calibri"/>
              </a:rPr>
              <a:t>kesto</a:t>
            </a:r>
            <a:r>
              <a:rPr lang="en-US" i="1" dirty="0">
                <a:cs typeface="Calibri"/>
              </a:rPr>
              <a:t> n. 30 min.). </a:t>
            </a:r>
            <a:r>
              <a:rPr lang="en-US" i="1" dirty="0" err="1">
                <a:cs typeface="Calibri"/>
              </a:rPr>
              <a:t>Kokoa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eri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tiloihin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jotta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häiriötän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ympäristö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keskustelulle</a:t>
            </a:r>
            <a:r>
              <a:rPr lang="en-US" i="1" dirty="0">
                <a:cs typeface="Calibri"/>
              </a:rPr>
              <a:t>! </a:t>
            </a:r>
            <a:r>
              <a:rPr lang="en-US" i="1" dirty="0" err="1">
                <a:cs typeface="Calibri"/>
              </a:rPr>
              <a:t>Tämä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mahdollisuutesi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rekrytoida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ihmisiä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hyödynnä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hetki</a:t>
            </a:r>
            <a:r>
              <a:rPr lang="en-US" i="1" dirty="0">
                <a:cs typeface="Calibri"/>
              </a:rPr>
              <a:t>!</a:t>
            </a:r>
          </a:p>
          <a:p>
            <a:pPr marL="0" indent="0">
              <a:buFont typeface="+mj-lt"/>
              <a:buNone/>
            </a:pPr>
            <a:r>
              <a:rPr lang="en-US" i="1" dirty="0">
                <a:cs typeface="Calibri"/>
              </a:rPr>
              <a:t>VERKOSTO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Alueen</a:t>
            </a:r>
            <a:r>
              <a:rPr lang="en-US" i="1" dirty="0">
                <a:cs typeface="Calibri"/>
              </a:rPr>
              <a:t>/</a:t>
            </a:r>
            <a:r>
              <a:rPr lang="en-US" i="1" dirty="0" err="1">
                <a:cs typeface="Calibri"/>
              </a:rPr>
              <a:t>kunnan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digitukiverkoston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vastuuhenkilö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kokoaa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ryhmänsä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käy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rennosti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keskustellen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läpi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heidän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kanssaan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verkoston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vastaa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esille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nouseviin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kysymyksiin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Samalla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kannattaa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kysellä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ketkä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liittyvät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kunnan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digitukiverkostoon</a:t>
            </a:r>
            <a:r>
              <a:rPr lang="en-US" i="1" dirty="0">
                <a:cs typeface="Calibri"/>
              </a:rPr>
              <a:t>.</a:t>
            </a:r>
          </a:p>
          <a:p>
            <a:pPr marL="0" indent="0">
              <a:buFont typeface="+mj-lt"/>
              <a:buNone/>
            </a:pPr>
            <a:r>
              <a:rPr lang="en-US" i="1" dirty="0">
                <a:cs typeface="Calibri"/>
              </a:rPr>
              <a:t>OPASTAJAT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Vapaaehtoiset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digiopastajat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kokoontuvat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vetävän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henkilön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ohjauksessa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Tämä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hetki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erittäin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tärkeä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digiopastajien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sitouttamiseksi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mm. </a:t>
            </a:r>
            <a:r>
              <a:rPr lang="en-US" i="1" dirty="0" err="1">
                <a:cs typeface="Calibri"/>
              </a:rPr>
              <a:t>pyytää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konkariopastajia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kertomaan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kokemuksistaan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käydä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kanssa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tutustumassa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opastuspaikassa</a:t>
            </a:r>
            <a:r>
              <a:rPr lang="en-US" i="1" dirty="0">
                <a:cs typeface="Calibri"/>
              </a:rPr>
              <a:t> (</a:t>
            </a:r>
            <a:r>
              <a:rPr lang="en-US" i="1" dirty="0" err="1">
                <a:cs typeface="Calibri"/>
              </a:rPr>
              <a:t>jos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olette</a:t>
            </a:r>
            <a:r>
              <a:rPr lang="en-US" i="1" dirty="0">
                <a:cs typeface="Calibri"/>
              </a:rPr>
              <a:t> jo </a:t>
            </a:r>
            <a:r>
              <a:rPr lang="en-US" i="1" dirty="0" err="1">
                <a:cs typeface="Calibri"/>
              </a:rPr>
              <a:t>samassa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rakennuksessa</a:t>
            </a:r>
            <a:r>
              <a:rPr lang="en-US" i="1" dirty="0">
                <a:cs typeface="Calibri"/>
              </a:rPr>
              <a:t>) </a:t>
            </a:r>
            <a:r>
              <a:rPr lang="en-US" i="1" dirty="0" err="1">
                <a:cs typeface="Calibri"/>
              </a:rPr>
              <a:t>jne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myös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sopia</a:t>
            </a:r>
            <a:r>
              <a:rPr lang="en-US" i="1" dirty="0">
                <a:cs typeface="Calibri"/>
              </a:rPr>
              <a:t> ns. </a:t>
            </a:r>
            <a:r>
              <a:rPr lang="en-US" i="1" dirty="0" err="1">
                <a:cs typeface="Calibri"/>
              </a:rPr>
              <a:t>mestari-kisälli-mallista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jolloin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kurssilainen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halutessaan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oman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konkariopastajan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tukihenkilöksi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ensimmäiselle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opastuskerralle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mallittamaan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>
                <a:cs typeface="Calibri"/>
              </a:rPr>
              <a:t>Jos </a:t>
            </a:r>
            <a:r>
              <a:rPr lang="en-US" i="1" dirty="0" err="1">
                <a:cs typeface="Calibri"/>
              </a:rPr>
              <a:t>teillä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käytössä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vapaaehtoistyön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sopimus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nyt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voi</a:t>
            </a:r>
            <a:r>
              <a:rPr lang="en-US" i="1" dirty="0">
                <a:cs typeface="Calibri"/>
              </a:rPr>
              <a:t> olla </a:t>
            </a:r>
            <a:r>
              <a:rPr lang="en-US" i="1" dirty="0" err="1">
                <a:cs typeface="Calibri"/>
              </a:rPr>
              <a:t>sopiva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hetki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täyttää</a:t>
            </a:r>
            <a:r>
              <a:rPr lang="en-US" i="1" dirty="0">
                <a:cs typeface="Calibri"/>
              </a:rPr>
              <a:t> se. (</a:t>
            </a:r>
            <a:r>
              <a:rPr lang="en-US" i="1" dirty="0" err="1">
                <a:cs typeface="Calibri"/>
              </a:rPr>
              <a:t>Kotkassa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kaikki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kaupungin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vapaaehtoistoimintaan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osallistuvat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tekevät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kirjallisen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sopimuksen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osallistumisesta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Digiopastajilla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sopimukseen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liittyy</a:t>
            </a:r>
            <a:r>
              <a:rPr lang="en-US" i="1" dirty="0">
                <a:cs typeface="Calibri"/>
              </a:rPr>
              <a:t> mm. </a:t>
            </a:r>
            <a:r>
              <a:rPr lang="en-US" i="1" dirty="0" err="1">
                <a:cs typeface="Calibri"/>
              </a:rPr>
              <a:t>vaitiolovelvollisuussitoumus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Sopimuksen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tehneet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vapaaehtoistoimijat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ovat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vakuutettuja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Sopimus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voimassa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vuoden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kerrallaan</a:t>
            </a:r>
            <a:r>
              <a:rPr lang="en-US" i="1" dirty="0">
                <a:cs typeface="Calibri"/>
              </a:rPr>
              <a:t> ja se </a:t>
            </a:r>
            <a:r>
              <a:rPr lang="en-US" i="1" dirty="0" err="1">
                <a:cs typeface="Calibri"/>
              </a:rPr>
              <a:t>muodostaa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ajantasaisen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rekisterin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vapaaehtoisista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koordinoivalle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henkilölle</a:t>
            </a:r>
            <a:r>
              <a:rPr lang="en-US" i="1" dirty="0">
                <a:cs typeface="Calibri"/>
              </a:rPr>
              <a:t>.)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Lopuksi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voitte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sopia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milloin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</a:t>
            </a:r>
            <a:r>
              <a:rPr lang="en-US" i="1" dirty="0">
                <a:cs typeface="Calibri"/>
              </a:rPr>
              <a:t> digiopastaja </a:t>
            </a:r>
            <a:r>
              <a:rPr lang="en-US" i="1" dirty="0" err="1">
                <a:cs typeface="Calibri"/>
              </a:rPr>
              <a:t>tulee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mukaan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toimintaan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Muistakaa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myös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liittää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uudet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opastajat</a:t>
            </a:r>
            <a:r>
              <a:rPr lang="en-US" i="1" dirty="0">
                <a:cs typeface="Calibri"/>
              </a:rPr>
              <a:t> WhatsApp-</a:t>
            </a:r>
            <a:r>
              <a:rPr lang="en-US" i="1" dirty="0" err="1">
                <a:cs typeface="Calibri"/>
              </a:rPr>
              <a:t>ryhmään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yms</a:t>
            </a:r>
            <a:r>
              <a:rPr lang="en-US" i="1" dirty="0">
                <a:cs typeface="Calibri"/>
              </a:rPr>
              <a:t>., </a:t>
            </a:r>
            <a:r>
              <a:rPr lang="en-US" i="1" dirty="0" err="1">
                <a:cs typeface="Calibri"/>
              </a:rPr>
              <a:t>jos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teillä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sellaisia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käytössä</a:t>
            </a:r>
            <a:r>
              <a:rPr lang="en-US" i="1" dirty="0">
                <a:cs typeface="Calibri"/>
              </a:rPr>
              <a:t>.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i="1" dirty="0" err="1">
                <a:cs typeface="Calibri"/>
              </a:rPr>
              <a:t>Vapaaehtoistyössä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saattaa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syntyä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sisäpiirejä</a:t>
            </a:r>
            <a:r>
              <a:rPr lang="en-US" i="1" dirty="0">
                <a:cs typeface="Calibri"/>
              </a:rPr>
              <a:t>. </a:t>
            </a:r>
            <a:r>
              <a:rPr lang="en-US" i="1" dirty="0" err="1">
                <a:cs typeface="Calibri"/>
              </a:rPr>
              <a:t>Toimintaa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koordinoivan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henkilön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hyvä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huomioida</a:t>
            </a:r>
            <a:r>
              <a:rPr lang="en-US" i="1" dirty="0">
                <a:cs typeface="Calibri"/>
              </a:rPr>
              <a:t>, </a:t>
            </a:r>
            <a:r>
              <a:rPr lang="en-US" i="1" dirty="0" err="1">
                <a:cs typeface="Calibri"/>
              </a:rPr>
              <a:t>että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uusien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vanhojen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opastajien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ryhmäytymistä</a:t>
            </a:r>
            <a:r>
              <a:rPr lang="en-US" i="1" dirty="0">
                <a:cs typeface="Calibri"/>
              </a:rPr>
              <a:t> on </a:t>
            </a:r>
            <a:r>
              <a:rPr lang="en-US" i="1" dirty="0" err="1">
                <a:cs typeface="Calibri"/>
              </a:rPr>
              <a:t>tärkeää</a:t>
            </a:r>
            <a:r>
              <a:rPr lang="en-US" i="1" dirty="0">
                <a:cs typeface="Calibri"/>
              </a:rPr>
              <a:t> </a:t>
            </a:r>
            <a:r>
              <a:rPr lang="en-US" i="1" dirty="0" err="1">
                <a:cs typeface="Calibri"/>
              </a:rPr>
              <a:t>ohjata</a:t>
            </a:r>
            <a:r>
              <a:rPr lang="en-US" i="1" dirty="0">
                <a:cs typeface="Calibri"/>
              </a:rPr>
              <a:t> ja </a:t>
            </a:r>
            <a:r>
              <a:rPr lang="en-US" i="1" dirty="0" err="1">
                <a:cs typeface="Calibri"/>
              </a:rPr>
              <a:t>tukea</a:t>
            </a:r>
            <a:r>
              <a:rPr lang="en-US" i="1" dirty="0">
                <a:cs typeface="Calibri"/>
              </a:rPr>
              <a:t>.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4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086154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2717493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6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308715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1" dirty="0">
              <a:cs typeface="Calibri"/>
            </a:endParaRP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561AA77-3472-4380-A7BD-A304EAFC9113}" type="slidenum">
              <a:rPr lang="fi-FI" smtClean="0"/>
              <a:t>7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426867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9FABD-6821-436D-AC8B-66C14F7A568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008678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BFED4A-5CFC-459A-8FEA-44244564A1C6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4875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2AB106-5E7C-4395-9D93-54288283F389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69163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E6B595-2F42-4ECC-A1DA-BD81C15D74C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00060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15FBBA-71B7-4873-8A13-F3F47DCDFA40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5973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C7C0C-A899-46F8-B488-B0E53EB1BAA1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07484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1C9DF5-4B75-4B89-BD39-3D7454704D43}" type="datetime1">
              <a:rPr lang="fi-FI" smtClean="0"/>
              <a:t>1.8.2025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515759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3E6D41-D856-4986-8A09-3A4F993929E7}" type="datetime1">
              <a:rPr lang="fi-FI" smtClean="0"/>
              <a:t>1.8.2025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1540895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8C7CA4-0A93-4EDE-83D6-9F2A700D8967}" type="datetime1">
              <a:rPr lang="fi-FI" smtClean="0"/>
              <a:t>1.8.2025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4256070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0BCBA-7F49-4906-9E8F-D30CEE92C40A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653785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71E6A-9116-4A97-BDA1-FE30A443ABF9}" type="datetime1">
              <a:rPr lang="fi-FI" smtClean="0"/>
              <a:t>1.8.2025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©Kymenlaakson Digituki 2023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644395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417E4-4D5D-478A-8E96-8CDA2991E9AD}" type="datetime1">
              <a:rPr lang="fi-FI" smtClean="0"/>
              <a:t>1.8.2025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fi-FI"/>
              <a:t>©Kymenlaakson Digituki 2023</a:t>
            </a:r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848D33-5287-4670-A95F-F8EA7D37D056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01692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dvv.fi/digituen-tapahtumat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pohjois-pohjanmaa.fi/kehittaminen/omat-hankkeet/digituki/digituen-jarjestajan-kasikirja/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5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png"/><Relationship Id="rId5" Type="http://schemas.openxmlformats.org/officeDocument/2006/relationships/image" Target="../media/image3.jpe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400" b="0" i="0" u="none" strike="noStrike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Digiopastaja-koulutus</a:t>
            </a:r>
            <a:br>
              <a:rPr lang="fi-FI" sz="4400" b="0" i="0" u="none" strike="noStrike" dirty="0">
                <a:effectLst/>
                <a:latin typeface="Calibri Light" panose="020F0302020204030204" pitchFamily="34" charset="0"/>
              </a:rPr>
            </a:br>
            <a:r>
              <a:rPr lang="fi-FI" b="1" dirty="0">
                <a:solidFill>
                  <a:srgbClr val="000000"/>
                </a:solidFill>
                <a:latin typeface="Calibri Light"/>
                <a:cs typeface="Calibri Light"/>
              </a:rPr>
              <a:t>Osa 5 </a:t>
            </a:r>
            <a:br>
              <a:rPr lang="fi-FI" b="1" dirty="0">
                <a:solidFill>
                  <a:srgbClr val="000000"/>
                </a:solidFill>
                <a:latin typeface="Calibri Light"/>
                <a:cs typeface="Calibri Light"/>
              </a:rPr>
            </a:br>
            <a:r>
              <a:rPr lang="fi-FI" b="1" dirty="0">
                <a:solidFill>
                  <a:srgbClr val="000000"/>
                </a:solidFill>
                <a:latin typeface="Calibri Light"/>
                <a:cs typeface="Calibri Light"/>
              </a:rPr>
              <a:t>Valmistujaiset</a:t>
            </a:r>
            <a:endParaRPr lang="fi-FI" sz="5400" b="1" dirty="0">
              <a:latin typeface="Calibri Light"/>
              <a:cs typeface="Calibri Light"/>
            </a:endParaRP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fi-FI" dirty="0">
                <a:latin typeface="Calibri Light"/>
                <a:cs typeface="Calibri Light"/>
              </a:rPr>
              <a:t>Loppukertaus</a:t>
            </a:r>
          </a:p>
          <a:p>
            <a:r>
              <a:rPr lang="fi-FI" dirty="0">
                <a:latin typeface="Calibri Light"/>
                <a:cs typeface="Calibri Light"/>
              </a:rPr>
              <a:t>Tulevaan toimintaan tutustuminen</a:t>
            </a:r>
          </a:p>
          <a:p>
            <a:r>
              <a:rPr lang="fi-FI" dirty="0">
                <a:latin typeface="Calibri Light"/>
                <a:cs typeface="Calibri Light"/>
              </a:rPr>
              <a:t>Todistusten jako</a:t>
            </a:r>
          </a:p>
          <a:p>
            <a:r>
              <a:rPr lang="fi-FI" dirty="0">
                <a:latin typeface="Calibri Light"/>
                <a:cs typeface="Calibri Light"/>
              </a:rPr>
              <a:t>Kahvit ja jutustelua</a:t>
            </a: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6343991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/>
              <a:t>Loppukertaus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dirty="0">
                <a:latin typeface="Calibri Light"/>
                <a:cs typeface="Calibri Light"/>
              </a:rPr>
              <a:t>Pysy rauhallisena.</a:t>
            </a:r>
          </a:p>
          <a:p>
            <a:r>
              <a:rPr lang="fi-FI" dirty="0">
                <a:latin typeface="Calibri Light"/>
                <a:cs typeface="Calibri Light"/>
              </a:rPr>
              <a:t>Kuuntele tarkkaan mikä asiakkaan digihaaste on.</a:t>
            </a:r>
          </a:p>
          <a:p>
            <a:r>
              <a:rPr lang="fi-FI" dirty="0">
                <a:latin typeface="Calibri Light"/>
                <a:cs typeface="Calibri Light"/>
              </a:rPr>
              <a:t>Esitä lisäkysymyksiä.</a:t>
            </a:r>
          </a:p>
          <a:p>
            <a:r>
              <a:rPr lang="fi-FI" dirty="0">
                <a:latin typeface="Calibri Light"/>
                <a:cs typeface="Calibri Light"/>
              </a:rPr>
              <a:t>Pyri pääsemään mahdollisimman suoraviivaisesti varsinaiseen digihaasteeseen.</a:t>
            </a:r>
          </a:p>
          <a:p>
            <a:r>
              <a:rPr lang="fi-FI" dirty="0">
                <a:latin typeface="Calibri Light"/>
                <a:cs typeface="Calibri Light"/>
              </a:rPr>
              <a:t>Muista selkokieli, eli käytä ymmärrettäviä sanoja ja puhu selkeästi.</a:t>
            </a:r>
          </a:p>
          <a:p>
            <a:r>
              <a:rPr lang="fi-FI" dirty="0">
                <a:latin typeface="Calibri Light"/>
                <a:cs typeface="Calibri Light"/>
              </a:rPr>
              <a:t>Rohkaise ja kannusta!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r>
              <a:rPr lang="fi-FI" dirty="0">
                <a:latin typeface="Calibri Light"/>
                <a:cs typeface="Calibri Light"/>
              </a:rPr>
              <a:t>Älä hätäile, voit aina pyytää apua.</a:t>
            </a:r>
          </a:p>
          <a:p>
            <a:r>
              <a:rPr lang="fi-FI" dirty="0">
                <a:latin typeface="Calibri Light"/>
                <a:cs typeface="Calibri Light"/>
              </a:rPr>
              <a:t>Jaa omaa osaamistasi muille opastajille, </a:t>
            </a:r>
            <a:r>
              <a:rPr lang="fi-FI" u="sng" dirty="0">
                <a:latin typeface="Calibri Light"/>
                <a:cs typeface="Calibri Light"/>
              </a:rPr>
              <a:t>jos</a:t>
            </a:r>
            <a:r>
              <a:rPr lang="fi-FI" dirty="0">
                <a:latin typeface="Calibri Light"/>
                <a:cs typeface="Calibri Light"/>
              </a:rPr>
              <a:t> he sitä pyytävät.</a:t>
            </a:r>
          </a:p>
          <a:p>
            <a:r>
              <a:rPr lang="fi-FI" dirty="0">
                <a:latin typeface="Calibri Light"/>
                <a:cs typeface="Calibri Light"/>
              </a:rPr>
              <a:t>Muista positiivisuus ja muiden opastajien kannustaminen.</a:t>
            </a:r>
          </a:p>
          <a:p>
            <a:r>
              <a:rPr lang="fi-FI" dirty="0">
                <a:latin typeface="Calibri Light"/>
                <a:cs typeface="Calibri Light"/>
              </a:rPr>
              <a:t>Anna autettavan asioida oman laitteen kanssa.</a:t>
            </a:r>
            <a:endParaRPr lang="fi-FI" dirty="0"/>
          </a:p>
          <a:p>
            <a:r>
              <a:rPr lang="fi-FI" dirty="0">
                <a:latin typeface="Calibri Light"/>
                <a:cs typeface="Calibri Light"/>
              </a:rPr>
              <a:t>Opasta itsenäiseen ja tietoturvalliseen tekemiseen.</a:t>
            </a:r>
          </a:p>
          <a:p>
            <a:r>
              <a:rPr lang="fi-FI" dirty="0">
                <a:latin typeface="Calibri Light"/>
                <a:cs typeface="Calibri Light"/>
              </a:rPr>
              <a:t>Kohtaa arvostavasti - älä vähättele tuen hakijan avuntarvetta.</a:t>
            </a:r>
          </a:p>
          <a:p>
            <a:r>
              <a:rPr lang="fi-FI" dirty="0">
                <a:latin typeface="Calibri Light"/>
                <a:cs typeface="Calibri Light"/>
              </a:rPr>
              <a:t>Muista vaitiolovelvollisuutesi.</a:t>
            </a:r>
          </a:p>
          <a:p>
            <a:endParaRPr lang="fi-FI" dirty="0">
              <a:latin typeface="Calibri Light"/>
              <a:cs typeface="Calibri Light"/>
            </a:endParaRPr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8710805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9C9A0935-1157-540F-58B0-123038387B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solidFill>
                  <a:srgbClr val="000000"/>
                </a:solidFill>
                <a:latin typeface="Calibri Light"/>
                <a:cs typeface="Calibri Light"/>
              </a:rPr>
              <a:t>T</a:t>
            </a:r>
            <a:r>
              <a:rPr lang="fi-FI" sz="4400" dirty="0">
                <a:solidFill>
                  <a:srgbClr val="000000"/>
                </a:solidFill>
                <a:latin typeface="Calibri Light"/>
                <a:cs typeface="Calibri Light"/>
              </a:rPr>
              <a:t>ervetuloa mukaan toimintaan!</a:t>
            </a:r>
            <a:endParaRPr lang="fi-FI" dirty="0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30E60068-A8BE-22E8-5B85-FF2F68639B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fi-FI" sz="2400" b="1" dirty="0">
                <a:solidFill>
                  <a:srgbClr val="000000"/>
                </a:solidFill>
                <a:latin typeface="Calibri Light"/>
                <a:cs typeface="Calibri Light"/>
              </a:rPr>
              <a:t>PAIKALLISESTI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Tule rohkeasti mukaan alueen digitukitoimintaan.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Jos edustat yhdistystä, hanketta tms., voit liittyä digitukiverkostoon.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Seuraa myös digituen verkkosivuja ja somea.</a:t>
            </a:r>
            <a:endParaRPr lang="fi-FI" sz="2400" dirty="0">
              <a:cs typeface="Calibri"/>
            </a:endParaRPr>
          </a:p>
          <a:p>
            <a:pPr marL="0" indent="0" algn="ctr" fontAlgn="base">
              <a:buNone/>
            </a:pPr>
            <a:br>
              <a:rPr lang="fi-FI" sz="2400" b="1" dirty="0">
                <a:solidFill>
                  <a:srgbClr val="000000"/>
                </a:solidFill>
                <a:latin typeface="Calibri Light"/>
                <a:cs typeface="Calibri Light"/>
              </a:rPr>
            </a:br>
            <a:r>
              <a:rPr lang="fi-FI" sz="2400" b="1" dirty="0">
                <a:solidFill>
                  <a:srgbClr val="000000"/>
                </a:solidFill>
                <a:latin typeface="Calibri Light"/>
                <a:cs typeface="Calibri Light"/>
              </a:rPr>
              <a:t>VALTAKUNNALLISESTI</a:t>
            </a:r>
          </a:p>
          <a:p>
            <a:pPr marL="0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Muista DVV:n valtakunnalliset tapahtumat verkossa.</a:t>
            </a:r>
          </a:p>
          <a:p>
            <a:pPr marL="457200" lvl="1" indent="0" algn="ctr">
              <a:buNone/>
            </a:pPr>
            <a:r>
              <a:rPr lang="en-US" b="0" i="0" dirty="0">
                <a:solidFill>
                  <a:srgbClr val="000000"/>
                </a:solidFill>
                <a:effectLst/>
                <a:latin typeface="Calibri Light"/>
                <a:cs typeface="Calibri Light"/>
              </a:rPr>
              <a:t>Aikataulut ja linkit tapahtumiin löydät DVV:n digituen verkkosivuilta. </a:t>
            </a:r>
          </a:p>
          <a:p>
            <a:pPr marL="457200" lvl="1" indent="0" algn="ctr">
              <a:buNone/>
            </a:pPr>
            <a:r>
              <a:rPr lang="fi-FI" sz="2400" dirty="0">
                <a:solidFill>
                  <a:srgbClr val="000000"/>
                </a:solidFill>
                <a:latin typeface="Calibri Light"/>
                <a:cs typeface="Calibri Light"/>
              </a:rPr>
              <a:t>Seuraa myös DVV:n digituen verkkosivuja ja somea.</a:t>
            </a:r>
            <a:endParaRPr lang="fi-FI" sz="2400" b="0" i="0" u="none" strike="noStrike" dirty="0">
              <a:solidFill>
                <a:srgbClr val="000000"/>
              </a:solidFill>
              <a:effectLst/>
              <a:latin typeface="Calibri Light"/>
              <a:cs typeface="Calibri Light"/>
            </a:endParaRPr>
          </a:p>
          <a:p>
            <a:pPr marL="457200" lvl="1" indent="0" algn="ctr">
              <a:buNone/>
            </a:pPr>
            <a:endParaRPr lang="en-US" b="0" i="0" dirty="0">
              <a:solidFill>
                <a:srgbClr val="000000"/>
              </a:solidFill>
              <a:effectLst/>
              <a:latin typeface="Calibri Light"/>
              <a:cs typeface="Calibri Light"/>
            </a:endParaRPr>
          </a:p>
          <a:p>
            <a:endParaRPr lang="fi-FI" dirty="0"/>
          </a:p>
        </p:txBody>
      </p:sp>
      <p:sp>
        <p:nvSpPr>
          <p:cNvPr id="4" name="Alatunnisteen paikkamerkki 3">
            <a:extLst>
              <a:ext uri="{FF2B5EF4-FFF2-40B4-BE49-F238E27FC236}">
                <a16:creationId xmlns:a16="http://schemas.microsoft.com/office/drawing/2014/main" id="{260EA387-A346-50C0-F950-42FF9ADB5D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0422781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2B5739-A1C6-E6DA-F016-243ED2791B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err="1">
                <a:cs typeface="Calibri Light" panose="020F0302020204030204"/>
              </a:rPr>
              <a:t>Digituki</a:t>
            </a:r>
            <a:r>
              <a:rPr lang="en-US">
                <a:cs typeface="Calibri Light" panose="020F0302020204030204"/>
              </a:rPr>
              <a:t> </a:t>
            </a:r>
            <a:r>
              <a:rPr lang="en-US" err="1">
                <a:cs typeface="Calibri Light" panose="020F0302020204030204"/>
              </a:rPr>
              <a:t>omassa</a:t>
            </a:r>
            <a:r>
              <a:rPr lang="en-US">
                <a:cs typeface="Calibri Light" panose="020F0302020204030204"/>
              </a:rPr>
              <a:t> </a:t>
            </a:r>
            <a:r>
              <a:rPr lang="en-US" err="1">
                <a:cs typeface="Calibri Light" panose="020F0302020204030204"/>
              </a:rPr>
              <a:t>kunnassasi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5A7638-461F-9E24-DAC8-727E88774A8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libri Light"/>
                <a:cs typeface="Calibri" panose="020F0502020204030204"/>
              </a:rPr>
              <a:t>DIGITUKIVERKOSTO</a:t>
            </a: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Verkossa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verkko-osoite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sometilit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Tietoa</a:t>
            </a:r>
            <a:r>
              <a:rPr lang="en-US" sz="2400" dirty="0">
                <a:latin typeface="Calibri Light"/>
                <a:cs typeface="Calibri" panose="020F0502020204030204"/>
              </a:rPr>
              <a:t> </a:t>
            </a:r>
            <a:r>
              <a:rPr lang="en-US" sz="2400" dirty="0" err="1">
                <a:latin typeface="Calibri Light"/>
                <a:cs typeface="Calibri" panose="020F0502020204030204"/>
              </a:rPr>
              <a:t>toiminnasta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Yhteyshenkilö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Muuta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>
                <a:latin typeface="Calibri Light"/>
                <a:cs typeface="Calibri" panose="020F0502020204030204"/>
              </a:rPr>
              <a:t>?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01AC02-4DE6-38A5-4439-B8E0672B136B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b="1" dirty="0">
                <a:latin typeface="Calibri Light"/>
                <a:cs typeface="Calibri" panose="020F0502020204030204"/>
              </a:rPr>
              <a:t>VAPAAEHTOISET DIGIOPASTAJAT</a:t>
            </a: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Verkossa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verkko-osoite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sometilit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Tietoa</a:t>
            </a:r>
            <a:r>
              <a:rPr lang="en-US" sz="2400" dirty="0">
                <a:latin typeface="Calibri Light"/>
                <a:cs typeface="Calibri" panose="020F0502020204030204"/>
              </a:rPr>
              <a:t> </a:t>
            </a:r>
            <a:r>
              <a:rPr lang="en-US" sz="2400" dirty="0" err="1">
                <a:latin typeface="Calibri Light"/>
                <a:cs typeface="Calibri" panose="020F0502020204030204"/>
              </a:rPr>
              <a:t>toiminnasta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Yhteyshenkilö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 err="1">
                <a:latin typeface="Calibri Light"/>
                <a:cs typeface="Calibri" panose="020F0502020204030204"/>
              </a:rPr>
              <a:t>lisää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tiedot</a:t>
            </a:r>
            <a:endParaRPr lang="en-US" sz="2000" dirty="0">
              <a:latin typeface="Calibri Light"/>
              <a:cs typeface="Calibri" panose="020F0502020204030204"/>
            </a:endParaRPr>
          </a:p>
          <a:p>
            <a:r>
              <a:rPr lang="en-US" sz="2400" dirty="0" err="1">
                <a:latin typeface="Calibri Light"/>
                <a:cs typeface="Calibri" panose="020F0502020204030204"/>
              </a:rPr>
              <a:t>Muuta</a:t>
            </a:r>
            <a:endParaRPr lang="en-US" sz="2400" dirty="0">
              <a:latin typeface="Calibri Light"/>
              <a:cs typeface="Calibri" panose="020F0502020204030204"/>
            </a:endParaRPr>
          </a:p>
          <a:p>
            <a:pPr lvl="1"/>
            <a:r>
              <a:rPr lang="en-US" sz="2000" dirty="0">
                <a:latin typeface="Calibri Light"/>
                <a:cs typeface="Calibri" panose="020F0502020204030204"/>
              </a:rPr>
              <a:t>WhatsApp-</a:t>
            </a:r>
            <a:r>
              <a:rPr lang="en-US" sz="2000" dirty="0" err="1">
                <a:latin typeface="Calibri Light"/>
                <a:cs typeface="Calibri" panose="020F0502020204030204"/>
              </a:rPr>
              <a:t>ryhmä</a:t>
            </a:r>
            <a:r>
              <a:rPr lang="en-US" sz="2000" dirty="0">
                <a:latin typeface="Calibri Light"/>
                <a:cs typeface="Calibri" panose="020F0502020204030204"/>
              </a:rPr>
              <a:t> </a:t>
            </a:r>
            <a:r>
              <a:rPr lang="en-US" sz="2000" dirty="0" err="1">
                <a:latin typeface="Calibri Light"/>
                <a:cs typeface="Calibri" panose="020F0502020204030204"/>
              </a:rPr>
              <a:t>tms</a:t>
            </a:r>
            <a:r>
              <a:rPr lang="en-US" sz="2000" dirty="0">
                <a:latin typeface="Calibri Light"/>
                <a:cs typeface="Calibri" panose="020F0502020204030204"/>
              </a:rPr>
              <a:t>.?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C6043F-F0DA-E05E-B32C-7A4613462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75800826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/>
              <a:t>Onnea uusille digiopastajille!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pPr marL="0" indent="0" algn="ctr">
              <a:buNone/>
            </a:pPr>
            <a:r>
              <a:rPr lang="fi-FI" sz="4000" dirty="0">
                <a:latin typeface="Calibri Light"/>
                <a:cs typeface="Calibri Light"/>
              </a:rPr>
              <a:t>Koulutus on päättynyt ja on juhlakahvien aika.</a:t>
            </a:r>
          </a:p>
          <a:p>
            <a:pPr marL="0" indent="0" algn="ctr">
              <a:buNone/>
            </a:pPr>
            <a:endParaRPr lang="fi-FI" sz="4000" dirty="0"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fi-FI" sz="4000" dirty="0">
                <a:latin typeface="Calibri Light"/>
                <a:cs typeface="Calibri Light"/>
              </a:rPr>
              <a:t>Toivomme, että opit kurssin aikana uusia taitoja </a:t>
            </a:r>
            <a:br>
              <a:rPr lang="fi-FI" sz="4000" dirty="0">
                <a:latin typeface="Calibri Light"/>
                <a:cs typeface="Calibri Light"/>
              </a:rPr>
            </a:br>
            <a:r>
              <a:rPr lang="fi-FI" sz="4000" dirty="0">
                <a:latin typeface="Calibri Light"/>
                <a:cs typeface="Calibri Light"/>
              </a:rPr>
              <a:t>ja innostuit auttamaan muita digiasioissa.</a:t>
            </a:r>
          </a:p>
          <a:p>
            <a:pPr marL="0" indent="0" algn="ctr">
              <a:buNone/>
            </a:pPr>
            <a:endParaRPr lang="fi-FI" sz="4000" dirty="0">
              <a:latin typeface="Calibri Light"/>
              <a:cs typeface="Calibri Light"/>
            </a:endParaRPr>
          </a:p>
          <a:p>
            <a:pPr marL="0" indent="0" algn="ctr">
              <a:buNone/>
            </a:pPr>
            <a:r>
              <a:rPr lang="fi-FI" sz="4000" dirty="0">
                <a:latin typeface="Calibri Light"/>
                <a:cs typeface="Calibri Light"/>
              </a:rPr>
              <a:t>Olet lämpimästi tervetullut mukaan digitukitoimintaan!</a:t>
            </a:r>
          </a:p>
          <a:p>
            <a:endParaRPr lang="fi-FI" sz="2400" dirty="0">
              <a:latin typeface="Calibri Light"/>
              <a:cs typeface="Calibri Light"/>
            </a:endParaRPr>
          </a:p>
        </p:txBody>
      </p:sp>
      <p:sp>
        <p:nvSpPr>
          <p:cNvPr id="2" name="Alatunnisteen paikkamerkki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345101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i-FI" dirty="0">
                <a:cs typeface="Calibri Light"/>
              </a:rPr>
              <a:t>Lisäinfoa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fi-FI" dirty="0">
                <a:latin typeface="+mj-lt"/>
                <a:cs typeface="Calibri"/>
                <a:hlinkClick r:id="rId3"/>
              </a:rPr>
              <a:t>https://dvv.fi/digituki</a:t>
            </a:r>
          </a:p>
          <a:p>
            <a:pPr lvl="1"/>
            <a:r>
              <a:rPr lang="fi-FI" b="0" i="0" dirty="0">
                <a:solidFill>
                  <a:srgbClr val="000000"/>
                </a:solidFill>
                <a:effectLst/>
                <a:latin typeface="+mj-lt"/>
              </a:rPr>
              <a:t>Digituen sivuilta löydät oppi- ja tukimateriaaleja digituen kehittämiseksi sekä tutkittua tietoa digituen tarpeista, toimintaympäristöstä ja digiosaamisesta.</a:t>
            </a:r>
            <a:endParaRPr lang="fi-FI" dirty="0">
              <a:latin typeface="+mj-lt"/>
              <a:cs typeface="Calibri"/>
              <a:hlinkClick r:id="rId3"/>
            </a:endParaRPr>
          </a:p>
          <a:p>
            <a:r>
              <a:rPr lang="fi-FI" dirty="0">
                <a:latin typeface="+mj-lt"/>
                <a:cs typeface="Calibri"/>
                <a:hlinkClick r:id="rId4"/>
              </a:rPr>
              <a:t>https://www.facebook.com/groups/digituki</a:t>
            </a:r>
          </a:p>
          <a:p>
            <a:pPr lvl="1"/>
            <a:r>
              <a:rPr lang="fi-FI" b="0" i="0" dirty="0">
                <a:solidFill>
                  <a:srgbClr val="050505"/>
                </a:solidFill>
                <a:effectLst/>
                <a:latin typeface="+mj-lt"/>
              </a:rPr>
              <a:t>Digitukijat-ryhmä tarjoaa tietoa, tukea ja mahdollisuuden verkostoitumiseen kaikille digituen toimijoille ympäri Suomea! Tervetuloa jakamaan kokemuksia, oppimaan ja inspiroitumaan.</a:t>
            </a:r>
          </a:p>
          <a:p>
            <a:pPr lvl="1"/>
            <a:r>
              <a:rPr lang="fi-FI" b="0" i="0" dirty="0">
                <a:solidFill>
                  <a:srgbClr val="050505"/>
                </a:solidFill>
                <a:effectLst/>
                <a:latin typeface="+mj-lt"/>
              </a:rPr>
              <a:t>Ryhmän ylläpidosta vastaa Digi- ja väestötietoviraston Digituki-tiimi.</a:t>
            </a:r>
            <a:endParaRPr lang="fi-FI" dirty="0">
              <a:latin typeface="+mj-lt"/>
              <a:cs typeface="Calibri"/>
              <a:hlinkClick r:id="rId4"/>
            </a:endParaRPr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 dirty="0"/>
              <a:t>©Kymenlaakson Digituki 2025</a:t>
            </a:r>
          </a:p>
        </p:txBody>
      </p:sp>
    </p:spTree>
    <p:extLst>
      <p:ext uri="{BB962C8B-B14F-4D97-AF65-F5344CB8AC3E}">
        <p14:creationId xmlns:p14="http://schemas.microsoft.com/office/powerpoint/2010/main" val="22261789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24648-822F-EBA3-F2A3-4BF03A5FCE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>
                <a:ea typeface="Calibri Light"/>
                <a:cs typeface="Calibri Light"/>
              </a:rPr>
              <a:t>Kymenlaakson </a:t>
            </a:r>
            <a:r>
              <a:rPr lang="en-US" err="1">
                <a:ea typeface="Calibri Light"/>
                <a:cs typeface="Calibri Light"/>
              </a:rPr>
              <a:t>Digitukiverkosto</a:t>
            </a:r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3FDB-0A49-6424-3759-EDD9237D47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9124" y="2079625"/>
            <a:ext cx="2153139" cy="3823800"/>
          </a:xfr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/>
          <a:p>
            <a:pPr marL="0" indent="0" algn="ctr">
              <a:buNone/>
            </a:pPr>
            <a:br>
              <a:rPr lang="en-US" sz="1400" b="1" dirty="0">
                <a:latin typeface="Calibri Light"/>
                <a:ea typeface="Calibri"/>
                <a:cs typeface="Calibri"/>
              </a:rPr>
            </a:br>
            <a:r>
              <a:rPr lang="en-US" sz="1400" b="1" dirty="0">
                <a:latin typeface="Calibri Light"/>
                <a:ea typeface="Calibri"/>
                <a:cs typeface="Calibri"/>
              </a:rPr>
              <a:t>Katariina Terävä</a:t>
            </a:r>
            <a:endParaRPr lang="en-US" dirty="0"/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Projektipäällikkö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Kouvolan kaupunki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katariina.terava@kouvola.fi</a:t>
            </a:r>
            <a:endParaRPr lang="en-US" dirty="0">
              <a:latin typeface="Calibri" panose="020F0502020204030204"/>
              <a:ea typeface="Calibri" panose="020F0502020204030204"/>
              <a:cs typeface="Calibri" panose="020F0502020204030204"/>
            </a:endParaRPr>
          </a:p>
          <a:p>
            <a:pPr marL="0" indent="0" algn="ctr">
              <a:buNone/>
            </a:pPr>
            <a:r>
              <a:rPr lang="en-US" sz="1400" dirty="0">
                <a:latin typeface="Calibri Light"/>
                <a:ea typeface="Calibri" panose="020F0502020204030204"/>
                <a:cs typeface="Calibri" panose="020F0502020204030204"/>
              </a:rPr>
              <a:t>P. 040 847 7940</a:t>
            </a:r>
          </a:p>
          <a:p>
            <a:pPr marL="0" indent="0" algn="ctr">
              <a:buNone/>
            </a:pPr>
            <a:endParaRPr lang="en-US" sz="1400" dirty="0">
              <a:latin typeface="Calibri Light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AA87B7-AAC9-F89C-3521-1F96B0DEB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©Kymenlaakson Digituki 2025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A0974CBF-8633-93F7-7331-10714190D5CE}"/>
              </a:ext>
            </a:extLst>
          </p:cNvPr>
          <p:cNvSpPr txBox="1">
            <a:spLocks/>
          </p:cNvSpPr>
          <p:nvPr/>
        </p:nvSpPr>
        <p:spPr>
          <a:xfrm>
            <a:off x="2719754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algn="ctr">
              <a:buNone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 panose="020F0502020204030204"/>
                <a:cs typeface="Calibri" panose="020F0502020204030204"/>
              </a:rPr>
            </a:br>
            <a:r>
              <a:rPr lang="fi-FI" sz="1400" b="1" dirty="0">
                <a:solidFill>
                  <a:prstClr val="black"/>
                </a:solidFill>
                <a:latin typeface="Calibri Light"/>
                <a:ea typeface="Calibri" panose="020F0502020204030204"/>
                <a:cs typeface="Calibri" panose="020F0502020204030204"/>
              </a:rPr>
              <a:t>Anni Hukka</a:t>
            </a:r>
          </a:p>
          <a:p>
            <a:pPr marL="0" lvl="0" indent="0" algn="ctr">
              <a:buNone/>
              <a:defRPr/>
            </a:pPr>
            <a:r>
              <a:rPr lang="fi-FI" sz="1400" dirty="0">
                <a:solidFill>
                  <a:prstClr val="black"/>
                </a:solidFill>
                <a:latin typeface="Calibri Light"/>
                <a:ea typeface="Calibri" panose="020F0502020204030204"/>
                <a:cs typeface="Calibri" panose="020F0502020204030204"/>
              </a:rPr>
              <a:t>Digipalvelusuunnittelija</a:t>
            </a:r>
          </a:p>
          <a:p>
            <a:pPr marL="0" lvl="0" indent="0" algn="ctr">
              <a:buNone/>
              <a:defRPr/>
            </a:pPr>
            <a:r>
              <a:rPr lang="fi-FI" sz="1400" dirty="0">
                <a:solidFill>
                  <a:prstClr val="black"/>
                </a:solidFill>
                <a:latin typeface="Calibri Light"/>
                <a:ea typeface="Calibri" panose="020F0502020204030204"/>
                <a:cs typeface="Calibri" panose="020F0502020204030204"/>
              </a:rPr>
              <a:t>Kotkan kaupunki</a:t>
            </a:r>
          </a:p>
          <a:p>
            <a:pPr marL="0" lvl="0" indent="0" algn="ctr">
              <a:buNone/>
              <a:defRPr/>
            </a:pPr>
            <a:r>
              <a:rPr lang="fi-FI" sz="1400" dirty="0">
                <a:solidFill>
                  <a:prstClr val="black"/>
                </a:solidFill>
                <a:latin typeface="Calibri Light"/>
                <a:ea typeface="Calibri" panose="020F0502020204030204"/>
                <a:cs typeface="Calibri" panose="020F0502020204030204"/>
              </a:rPr>
              <a:t>anni.hukka@kotka.fi</a:t>
            </a:r>
          </a:p>
          <a:p>
            <a:pPr marL="0" lvl="0" indent="0" algn="ctr">
              <a:buNone/>
              <a:defRPr/>
            </a:pPr>
            <a:r>
              <a:rPr lang="fi-FI" sz="1400" dirty="0">
                <a:solidFill>
                  <a:prstClr val="black"/>
                </a:solidFill>
                <a:latin typeface="Calibri Light"/>
                <a:ea typeface="Calibri" panose="020F0502020204030204"/>
                <a:cs typeface="Calibri" panose="020F0502020204030204"/>
              </a:rPr>
              <a:t>P. </a:t>
            </a:r>
            <a:r>
              <a:rPr lang="fi-FI" sz="1400">
                <a:solidFill>
                  <a:prstClr val="black"/>
                </a:solidFill>
                <a:latin typeface="Calibri Light"/>
                <a:ea typeface="Calibri" panose="020F0502020204030204"/>
                <a:cs typeface="Calibri" panose="020F0502020204030204"/>
              </a:rPr>
              <a:t>040 120 8485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20F72CAB-2F18-EC56-F225-E82CC5DB38A5}"/>
              </a:ext>
            </a:extLst>
          </p:cNvPr>
          <p:cNvSpPr txBox="1">
            <a:spLocks/>
          </p:cNvSpPr>
          <p:nvPr/>
        </p:nvSpPr>
        <p:spPr>
          <a:xfrm>
            <a:off x="7369908" y="2075717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Aki Ruuskanen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Digitukikoordinaattori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Kaakon kaksikko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jelppiaku@gmail.com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0343444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C4348A79-6537-C0FC-C228-495BAAD78165}"/>
              </a:ext>
            </a:extLst>
          </p:cNvPr>
          <p:cNvSpPr txBox="1">
            <a:spLocks/>
          </p:cNvSpPr>
          <p:nvPr/>
        </p:nvSpPr>
        <p:spPr>
          <a:xfrm>
            <a:off x="400539" y="2081580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 Eriksson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Pyhtään kunta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tytti.eriksson@pyhtaa.fi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050 473 5717</a:t>
            </a:r>
          </a:p>
        </p:txBody>
      </p:sp>
      <p:sp>
        <p:nvSpPr>
          <p:cNvPr id="13" name="Content Placeholder 2">
            <a:extLst>
              <a:ext uri="{FF2B5EF4-FFF2-40B4-BE49-F238E27FC236}">
                <a16:creationId xmlns:a16="http://schemas.microsoft.com/office/drawing/2014/main" id="{0CE2C772-0CEE-E9A5-2D8B-C2A001ADD0F4}"/>
              </a:ext>
            </a:extLst>
          </p:cNvPr>
          <p:cNvSpPr txBox="1">
            <a:spLocks/>
          </p:cNvSpPr>
          <p:nvPr/>
        </p:nvSpPr>
        <p:spPr>
          <a:xfrm>
            <a:off x="5044832" y="2065948"/>
            <a:ext cx="2094524" cy="3823800"/>
          </a:xfrm>
          <a:prstGeom prst="rect">
            <a:avLst/>
          </a:prstGeom>
          <a:ln>
            <a:solidFill>
              <a:schemeClr val="accent1">
                <a:lumMod val="50000"/>
              </a:schemeClr>
            </a:solidFill>
          </a:ln>
        </p:spPr>
        <p:txBody>
          <a:bodyPr vert="horz" lIns="91440" tIns="45720" rIns="91440" bIns="45720" rtlCol="0" anchor="t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</a:br>
            <a:r>
              <a:rPr kumimoji="0" lang="en-US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 Iivonen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Hyvinvointikoordinaattori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Haminan kaupunki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mia.iivonen@hamina.fi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en-US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/>
                <a:ea typeface="Calibri"/>
                <a:cs typeface="Calibri"/>
              </a:rPr>
              <a:t>P. 040 526 2165</a:t>
            </a:r>
          </a:p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Calibri" panose="020F0502020204030204"/>
              <a:cs typeface="Calibri" panose="020F0502020204030204"/>
            </a:endParaRPr>
          </a:p>
        </p:txBody>
      </p:sp>
      <p:pic>
        <p:nvPicPr>
          <p:cNvPr id="14" name="Picture 14">
            <a:extLst>
              <a:ext uri="{FF2B5EF4-FFF2-40B4-BE49-F238E27FC236}">
                <a16:creationId xmlns:a16="http://schemas.microsoft.com/office/drawing/2014/main" id="{4BC12E50-56E9-65BD-31F2-FD78265688B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80360" y="4213589"/>
            <a:ext cx="1371357" cy="1371357"/>
          </a:xfrm>
          <a:prstGeom prst="rect">
            <a:avLst/>
          </a:prstGeom>
        </p:spPr>
      </p:pic>
      <p:pic>
        <p:nvPicPr>
          <p:cNvPr id="6" name="Kuva 5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64067153-B4DC-9CEC-F5E1-4CD81A9EAAE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02943" y="4104530"/>
            <a:ext cx="1968454" cy="1574763"/>
          </a:xfrm>
          <a:prstGeom prst="rect">
            <a:avLst/>
          </a:prstGeom>
        </p:spPr>
      </p:pic>
      <p:pic>
        <p:nvPicPr>
          <p:cNvPr id="10" name="Kuva 9" descr="Kuva, joka sisältää kohteen teksti, clipart-kuva&#10;&#10;Kuvaus luotu automaattisesti">
            <a:extLst>
              <a:ext uri="{FF2B5EF4-FFF2-40B4-BE49-F238E27FC236}">
                <a16:creationId xmlns:a16="http://schemas.microsoft.com/office/drawing/2014/main" id="{8645AACC-4DE6-0D1B-534F-E9D3DE40E4C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718431" y="4663042"/>
            <a:ext cx="2094524" cy="472449"/>
          </a:xfrm>
          <a:prstGeom prst="rect">
            <a:avLst/>
          </a:prstGeom>
        </p:spPr>
      </p:pic>
      <p:pic>
        <p:nvPicPr>
          <p:cNvPr id="8" name="Kuva 7" descr="Kuva, joka sisältää kohteen teksti&#10;&#10;Kuvaus luotu automaattisesti">
            <a:extLst>
              <a:ext uri="{FF2B5EF4-FFF2-40B4-BE49-F238E27FC236}">
                <a16:creationId xmlns:a16="http://schemas.microsoft.com/office/drawing/2014/main" id="{0275E200-4A7E-3920-1421-86C4F2D19F2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0319" y="4325815"/>
            <a:ext cx="1522533" cy="1141900"/>
          </a:xfrm>
          <a:prstGeom prst="rect">
            <a:avLst/>
          </a:prstGeom>
        </p:spPr>
      </p:pic>
      <p:pic>
        <p:nvPicPr>
          <p:cNvPr id="15" name="Kuva 14">
            <a:extLst>
              <a:ext uri="{FF2B5EF4-FFF2-40B4-BE49-F238E27FC236}">
                <a16:creationId xmlns:a16="http://schemas.microsoft.com/office/drawing/2014/main" id="{623DA54E-CF91-C440-341D-18F5A0376424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53686" y="4240912"/>
            <a:ext cx="1521107" cy="13167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319591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DB27E5C3D13A414AB07F2BB1001EC1AD" ma:contentTypeVersion="5" ma:contentTypeDescription="Luo uusi asiakirja." ma:contentTypeScope="" ma:versionID="ac170048d010564ed50162e96dbf9b5c">
  <xsd:schema xmlns:xsd="http://www.w3.org/2001/XMLSchema" xmlns:xs="http://www.w3.org/2001/XMLSchema" xmlns:p="http://schemas.microsoft.com/office/2006/metadata/properties" xmlns:ns3="c90f0c7e-15a3-4855-abed-c99e5ae4176c" targetNamespace="http://schemas.microsoft.com/office/2006/metadata/properties" ma:root="true" ma:fieldsID="4ca0e06749d3de83eef4df46bc85a7b1" ns3:_="">
    <xsd:import namespace="c90f0c7e-15a3-4855-abed-c99e5ae4176c"/>
    <xsd:element name="properties">
      <xsd:complexType>
        <xsd:sequence>
          <xsd:element name="documentManagement">
            <xsd:complexType>
              <xsd:all>
                <xsd:element ref="ns3:MediaServiceDateTaken" minOccurs="0"/>
                <xsd:element ref="ns3:MediaServiceMetadata" minOccurs="0"/>
                <xsd:element ref="ns3:MediaServiceFastMetadata" minOccurs="0"/>
                <xsd:element ref="ns3:MediaServiceSearchProperties" minOccurs="0"/>
                <xsd:element ref="ns3:_activit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0f0c7e-15a3-4855-abed-c99e5ae4176c" elementFormDefault="qualified">
    <xsd:import namespace="http://schemas.microsoft.com/office/2006/documentManagement/types"/>
    <xsd:import namespace="http://schemas.microsoft.com/office/infopath/2007/PartnerControls"/>
    <xsd:element name="MediaServiceDateTaken" ma:index="8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Metadata" ma:index="9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0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1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_activity" ma:index="12" nillable="true" ma:displayName="_activity" ma:hidden="true" ma:internalName="_activity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c90f0c7e-15a3-4855-abed-c99e5ae4176c" xsi:nil="true"/>
  </documentManagement>
</p:properties>
</file>

<file path=customXml/itemProps1.xml><?xml version="1.0" encoding="utf-8"?>
<ds:datastoreItem xmlns:ds="http://schemas.openxmlformats.org/officeDocument/2006/customXml" ds:itemID="{A5345B16-5EF4-452E-B93B-5A276FE6A83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90f0c7e-15a3-4855-abed-c99e5ae4176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08100F8F-E92C-447D-9A53-32A29C34E500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AE668D-CE87-4E40-A2E4-1E3901AA2149}">
  <ds:schemaRefs>
    <ds:schemaRef ds:uri="http://schemas.microsoft.com/office/2006/metadata/properties"/>
    <ds:schemaRef ds:uri="http://purl.org/dc/dcmitype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purl.org/dc/elements/1.1/"/>
    <ds:schemaRef ds:uri="http://purl.org/dc/terms/"/>
    <ds:schemaRef ds:uri="http://schemas.openxmlformats.org/package/2006/metadata/core-properties"/>
    <ds:schemaRef ds:uri="c90f0c7e-15a3-4855-abed-c99e5ae4176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204</TotalTime>
  <Words>822</Words>
  <Application>Microsoft Office PowerPoint</Application>
  <PresentationFormat>Laajakuva</PresentationFormat>
  <Paragraphs>117</Paragraphs>
  <Slides>7</Slides>
  <Notes>7</Notes>
  <HiddenSlides>0</HiddenSlides>
  <MMClips>0</MMClips>
  <ScaleCrop>false</ScaleCrop>
  <HeadingPairs>
    <vt:vector size="6" baseType="variant">
      <vt:variant>
        <vt:lpstr>Käytetyt fontit</vt:lpstr>
      </vt:variant>
      <vt:variant>
        <vt:i4>3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Office-teema</vt:lpstr>
      <vt:lpstr>Digiopastaja-koulutus Osa 5  Valmistujaiset</vt:lpstr>
      <vt:lpstr>Loppukertaus</vt:lpstr>
      <vt:lpstr>Tervetuloa mukaan toimintaan!</vt:lpstr>
      <vt:lpstr>Digituki omassa kunnassasi</vt:lpstr>
      <vt:lpstr>Onnea uusille digiopastajille!</vt:lpstr>
      <vt:lpstr>Lisäinfoa</vt:lpstr>
      <vt:lpstr>Kymenlaakson Digitukiverkosto</vt:lpstr>
    </vt:vector>
  </TitlesOfParts>
  <Company>Kotkan kaupunki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Kurssin päätöskerta</dc:title>
  <dc:creator>Feldt Jaana</dc:creator>
  <cp:lastModifiedBy>Hukka Anni</cp:lastModifiedBy>
  <cp:revision>99</cp:revision>
  <dcterms:created xsi:type="dcterms:W3CDTF">2022-08-09T06:12:54Z</dcterms:created>
  <dcterms:modified xsi:type="dcterms:W3CDTF">2025-08-01T07:53:28Z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0x010100DB27E5C3D13A414AB07F2BB1001EC1AD</vt:lpwstr>
  </property>
</Properties>
</file>