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2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69" r:id="rId17"/>
    <p:sldId id="270" r:id="rId18"/>
    <p:sldId id="272" r:id="rId19"/>
    <p:sldId id="262" r:id="rId20"/>
    <p:sldId id="275" r:id="rId2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6839" autoAdjust="0"/>
  </p:normalViewPr>
  <p:slideViewPr>
    <p:cSldViewPr snapToGrid="0">
      <p:cViewPr varScale="1">
        <p:scale>
          <a:sx n="138" d="100"/>
          <a:sy n="138" d="100"/>
        </p:scale>
        <p:origin x="11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kka Anni" userId="b9b46f22-43d7-48e8-b86a-68667cde6f67" providerId="ADAL" clId="{DF79DB88-9CDF-4AFE-93CA-492A73AFE413}"/>
    <pc:docChg chg="modSld">
      <pc:chgData name="Hukka Anni" userId="b9b46f22-43d7-48e8-b86a-68667cde6f67" providerId="ADAL" clId="{DF79DB88-9CDF-4AFE-93CA-492A73AFE413}" dt="2025-07-28T09:28:53.617" v="2" actId="20577"/>
      <pc:docMkLst>
        <pc:docMk/>
      </pc:docMkLst>
      <pc:sldChg chg="modSp mod">
        <pc:chgData name="Hukka Anni" userId="b9b46f22-43d7-48e8-b86a-68667cde6f67" providerId="ADAL" clId="{DF79DB88-9CDF-4AFE-93CA-492A73AFE413}" dt="2025-07-28T09:27:47.984" v="0" actId="20577"/>
        <pc:sldMkLst>
          <pc:docMk/>
          <pc:sldMk cId="3598476" sldId="264"/>
        </pc:sldMkLst>
        <pc:spChg chg="mod">
          <ac:chgData name="Hukka Anni" userId="b9b46f22-43d7-48e8-b86a-68667cde6f67" providerId="ADAL" clId="{DF79DB88-9CDF-4AFE-93CA-492A73AFE413}" dt="2025-07-28T09:27:47.984" v="0" actId="20577"/>
          <ac:spMkLst>
            <pc:docMk/>
            <pc:sldMk cId="3598476" sldId="264"/>
            <ac:spMk id="4" creationId="{2469D38A-9023-3D52-6D4C-5433521307B6}"/>
          </ac:spMkLst>
        </pc:spChg>
      </pc:sldChg>
      <pc:sldChg chg="modSp mod">
        <pc:chgData name="Hukka Anni" userId="b9b46f22-43d7-48e8-b86a-68667cde6f67" providerId="ADAL" clId="{DF79DB88-9CDF-4AFE-93CA-492A73AFE413}" dt="2025-07-28T09:28:53.617" v="2" actId="20577"/>
        <pc:sldMkLst>
          <pc:docMk/>
          <pc:sldMk cId="3111357555" sldId="272"/>
        </pc:sldMkLst>
        <pc:spChg chg="mod">
          <ac:chgData name="Hukka Anni" userId="b9b46f22-43d7-48e8-b86a-68667cde6f67" providerId="ADAL" clId="{DF79DB88-9CDF-4AFE-93CA-492A73AFE413}" dt="2025-07-28T09:28:48.059" v="1" actId="20577"/>
          <ac:spMkLst>
            <pc:docMk/>
            <pc:sldMk cId="3111357555" sldId="272"/>
            <ac:spMk id="6" creationId="{0FE52C04-7FB2-25B6-74F2-3FB45F12484A}"/>
          </ac:spMkLst>
        </pc:spChg>
        <pc:spChg chg="mod">
          <ac:chgData name="Hukka Anni" userId="b9b46f22-43d7-48e8-b86a-68667cde6f67" providerId="ADAL" clId="{DF79DB88-9CDF-4AFE-93CA-492A73AFE413}" dt="2025-07-28T09:28:53.617" v="2" actId="20577"/>
          <ac:spMkLst>
            <pc:docMk/>
            <pc:sldMk cId="3111357555" sldId="272"/>
            <ac:spMk id="7" creationId="{D3DE11CC-A430-E13D-CC3C-24FE41696A2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A6DCF-72C8-4161-84C2-4E10F65562AB}" type="datetimeFigureOut">
              <a:rPr lang="fi-FI" smtClean="0"/>
              <a:t>1.8.2025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DBA12-64AA-4CB0-8BC6-302AA73640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090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/>
              <a:t>Osion läpikäyminen vie n. 3 tuntia. Muista tauottaa!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i="1" dirty="0"/>
              <a:t>Tämä osio sisältää paljon digitietoa ja taitoa (saattaa puhututtaa/puuduttaa osallistujia). Jos haluat </a:t>
            </a:r>
            <a:r>
              <a:rPr lang="fi-FI" i="1" dirty="0" err="1"/>
              <a:t>osallistaa</a:t>
            </a:r>
            <a:r>
              <a:rPr lang="fi-FI" i="1" dirty="0"/>
              <a:t> ja keskusteluttaa osallistujia, varaa siihen riittävästi aikaa. Muista myös: kannusta ja kehu, huolehdi positiivisesta ilmapiiristä.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i="1" dirty="0"/>
              <a:t>Osion lopussa on mahdollisuus suorittaa </a:t>
            </a:r>
            <a:r>
              <a:rPr lang="fi-FI" b="0" i="1" dirty="0">
                <a:solidFill>
                  <a:srgbClr val="000000"/>
                </a:solidFill>
                <a:effectLst/>
                <a:latin typeface="+mj-lt"/>
              </a:rPr>
              <a:t>Digitukijan digitaidot -osaamismerkin </a:t>
            </a:r>
            <a:r>
              <a:rPr lang="fi-FI" i="1" dirty="0"/>
              <a:t>kolme ensimmäistä osaa. Suorittamiseen tarvittava aika vaihtelee, riippuen osallistujien osaamisen tasosta. Huomioi tämä ajankäytössä ja tuen tarpeessa.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469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i="1" dirty="0">
                <a:latin typeface="Calibri"/>
                <a:cs typeface="Calibri"/>
              </a:rPr>
              <a:t>Monet ”vierastavat” pilvipalveluita. Ne ovat pääsääntöisesti paremmin tietoturvasuojattuja kuin yksityiset kotikoneet. Lisäksi vähäisten asioiden ylläpidossa suuret palveluntarjoajat Google ja Microsoft tarjoavat työkaluja maksutta käyttöön.</a:t>
            </a:r>
          </a:p>
          <a:p>
            <a:pPr marL="0" indent="0">
              <a:buNone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Eikä siinä vielä kaikki: pilvessä olevaa asiakirjaa voi käsitellä laitteista riippumatta, monet palvelimet mahdollistavat myös ryhmäkäytön. Esim. pilvipalvelun tekstinkäsittelyohjelmalla voi pitää verkostokokouksen ja </a:t>
            </a:r>
            <a:r>
              <a:rPr lang="fi-FI" i="1" dirty="0" err="1">
                <a:latin typeface="Calibri" panose="020F0502020204030204" pitchFamily="34" charset="0"/>
                <a:cs typeface="Calibri" panose="020F0502020204030204" pitchFamily="34" charset="0"/>
              </a:rPr>
              <a:t>Teamsin</a:t>
            </a: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 tai </a:t>
            </a:r>
            <a:r>
              <a:rPr lang="fi-FI" i="1" dirty="0" err="1">
                <a:latin typeface="Calibri" panose="020F0502020204030204" pitchFamily="34" charset="0"/>
                <a:cs typeface="Calibri" panose="020F0502020204030204" pitchFamily="34" charset="0"/>
              </a:rPr>
              <a:t>Meetin</a:t>
            </a: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 rinnalla koota verkkokokouksen pöytäkirjaa.</a:t>
            </a:r>
          </a:p>
          <a:p>
            <a:pPr marL="0" indent="0">
              <a:buNone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Kullakin pilvipalvelun tarjoajalla on omia ”sääntöjä”, joihin kannattaa tutustua käyttöönottaessa.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9128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9385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9598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73490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Digi- ja väestötietovirasto koordinoi valtakunnallisesti digitukitoimintaa Suomessa. Pääsääntöisesti kaikki julkisesti tuotettu digituki on maksutonta. </a:t>
            </a:r>
            <a:r>
              <a:rPr lang="fi-FI" i="1" dirty="0" err="1">
                <a:latin typeface="Calibri" panose="020F0502020204030204" pitchFamily="34" charset="0"/>
                <a:cs typeface="Calibri" panose="020F0502020204030204" pitchFamily="34" charset="0"/>
              </a:rPr>
              <a:t>Vranomaistoiminnassa</a:t>
            </a: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 se on lakisääteistä kansalaispalvelua. 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54026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/>
              <a:t>Vapaaehtoinen tehtävä.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79748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5243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Ennen laitteiden hankintaa on hyvä käydä laitekohtainen vertailu, mitä etuja ja haittoja niistä löytyy oman käyttötarkoituksen kohdalla.</a:t>
            </a:r>
          </a:p>
          <a:p>
            <a:pPr marL="0" indent="0">
              <a:buNone/>
            </a:pPr>
            <a:r>
              <a:rPr lang="fi-FI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Tietokoneille tiedon syöttäminen on muita älylaitteita helpompaa, mutta esim. verkkopankki- ja kauppa-asioinnissa tabletti ja älypuhelin on ketterä laite. </a:t>
            </a:r>
          </a:p>
          <a:p>
            <a:pPr marL="0" indent="0">
              <a:buNone/>
            </a:pPr>
            <a:endParaRPr lang="fi-FI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6476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None/>
            </a:pPr>
            <a:r>
              <a:rPr lang="fi-FI" i="1" dirty="0">
                <a:solidFill>
                  <a:srgbClr val="38761D"/>
                </a:solidFill>
              </a:rPr>
              <a:t>Käy kiteytetty esittely läpi lyhyesti. Käyttäkää aikaa sen yhdessä pohtimiseen, mitä Maijalle ehdotetaan hankittavaksi.</a:t>
            </a:r>
            <a:endParaRPr lang="fi-FI" i="1" dirty="0">
              <a:solidFill>
                <a:srgbClr val="38761D"/>
              </a:solidFill>
              <a:ea typeface="Calibri"/>
              <a:cs typeface="Calibri"/>
            </a:endParaRPr>
          </a:p>
          <a:p>
            <a:pPr marL="0" indent="0">
              <a:buClr>
                <a:schemeClr val="dk1"/>
              </a:buClr>
              <a:buNone/>
            </a:pPr>
            <a:r>
              <a:rPr lang="fi-FI" i="1" u="none" dirty="0">
                <a:solidFill>
                  <a:srgbClr val="3876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Korosta omien tarpeiden pohdintaa ennen älylaiteen hankintaa. Nosta esiin missä ja miten tarvitset laitetta nyt ja lähitulevaisuudessa. Kerro myös, että hyvä harkittu osto s</a:t>
            </a:r>
            <a:r>
              <a:rPr lang="fi-FI" i="1" dirty="0">
                <a:solidFill>
                  <a:srgbClr val="3876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äästät rahaa ja sujuvoittaa sen käyttöä.  </a:t>
            </a:r>
            <a:endParaRPr lang="fi-FI" i="1" dirty="0">
              <a:solidFill>
                <a:schemeClr val="dk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644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" i="1" dirty="0">
                <a:latin typeface="Calibri"/>
                <a:cs typeface="Calibri"/>
              </a:rPr>
              <a:t>Tietoliikenneyhteyksien kautta voi saada omille laitteille viruksia ja muita ei toivottuja haittaohjelmia, joten ota huomioon virustorjunta jo laitehankinnan yhteydessä. Huolehdi laitteen päivityksistä.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023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1268"/>
              </a:spcBef>
              <a:spcAft>
                <a:spcPts val="1268"/>
              </a:spcAft>
              <a:buNone/>
            </a:pPr>
            <a:r>
              <a:rPr lang="fi-FI" i="1" dirty="0">
                <a:latin typeface="Calibri"/>
                <a:cs typeface="Calibri"/>
              </a:rPr>
              <a:t>WiFi ja WLAN: </a:t>
            </a:r>
            <a:r>
              <a:rPr lang="fi-FI" i="1" dirty="0">
                <a:solidFill>
                  <a:schemeClr val="dk1"/>
                </a:solidFill>
                <a:latin typeface="Calibri"/>
                <a:cs typeface="Calibri"/>
              </a:rPr>
              <a:t>kyse on samasta asiasta, eli lähiverkosta, johon voidaan yhdistää kodin älylaitteita älypuhelimesta </a:t>
            </a:r>
            <a:r>
              <a:rPr lang="fi-FI" i="1" dirty="0" err="1">
                <a:solidFill>
                  <a:schemeClr val="dk1"/>
                </a:solidFill>
                <a:latin typeface="Calibri"/>
                <a:cs typeface="Calibri"/>
              </a:rPr>
              <a:t>älytv:hen</a:t>
            </a:r>
            <a:r>
              <a:rPr lang="fi-FI" i="1" dirty="0">
                <a:solidFill>
                  <a:schemeClr val="dk1"/>
                </a:solidFill>
                <a:latin typeface="Calibri"/>
                <a:cs typeface="Calibri"/>
              </a:rPr>
              <a:t>.</a:t>
            </a:r>
          </a:p>
          <a:p>
            <a:pPr>
              <a:lnSpc>
                <a:spcPct val="115000"/>
              </a:lnSpc>
              <a:spcBef>
                <a:spcPts val="1268"/>
              </a:spcBef>
              <a:spcAft>
                <a:spcPts val="1268"/>
              </a:spcAft>
            </a:pPr>
            <a:r>
              <a:rPr lang="fi-FI" i="1" dirty="0">
                <a:solidFill>
                  <a:schemeClr val="dk1"/>
                </a:solidFill>
                <a:latin typeface="Calibri"/>
                <a:cs typeface="Calibri"/>
              </a:rPr>
              <a:t>Kun uusia älylaitteita kytketään WiFi –verkkoon, pitää muistaa huolehtia laitteiden salasanojen vaihdoista ja huolehtia ajankohtaiset päivitykset laitteeseen. Näin vältetään monet huijaukset. </a:t>
            </a:r>
            <a:endParaRPr lang="fi-FI" i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3088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" i="1" dirty="0"/>
              <a:t>Muistuta laitteen käyttäjiä tutustumaan laitteen ohjeisiin. Näin laite tulee asennettuja ja otettua käyttöön oikealla tavalla. Myös useita käyttöön liittyviä hyödyllisiä toimintaohjeita löytyy ohjeista.</a:t>
            </a:r>
            <a:endParaRPr lang="fi-FI" i="1" dirty="0"/>
          </a:p>
          <a:p>
            <a:endParaRPr lang="fi" i="1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7716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fi-FI" b="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835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4797" indent="0">
              <a:buNone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Voit hyödyntää pikakysymyksen toteutuksessa esim. </a:t>
            </a:r>
            <a:r>
              <a:rPr lang="fi-FI" i="1" dirty="0" err="1">
                <a:latin typeface="Calibri" panose="020F0502020204030204" pitchFamily="34" charset="0"/>
                <a:cs typeface="Calibri" panose="020F0502020204030204" pitchFamily="34" charset="0"/>
              </a:rPr>
              <a:t>Mentimeteriä</a:t>
            </a: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. Vaihtoehdot esim.</a:t>
            </a:r>
          </a:p>
          <a:p>
            <a:pPr marL="326247" indent="-171450">
              <a:buFont typeface="Arial" panose="020B0604020202020204" pitchFamily="34" charset="0"/>
              <a:buChar char="•"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Excel</a:t>
            </a:r>
          </a:p>
          <a:p>
            <a:pPr marL="326247" indent="-171450">
              <a:buFont typeface="Arial" panose="020B0604020202020204" pitchFamily="34" charset="0"/>
              <a:buChar char="•"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Word</a:t>
            </a:r>
          </a:p>
          <a:p>
            <a:pPr marL="326247" indent="-171450">
              <a:buFont typeface="Arial" panose="020B0604020202020204" pitchFamily="34" charset="0"/>
              <a:buChar char="•"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Google </a:t>
            </a:r>
            <a:r>
              <a:rPr lang="fi-FI" i="1" dirty="0" err="1">
                <a:latin typeface="Calibri" panose="020F0502020204030204" pitchFamily="34" charset="0"/>
                <a:cs typeface="Calibri" panose="020F0502020204030204" pitchFamily="34" charset="0"/>
              </a:rPr>
              <a:t>Docs</a:t>
            </a:r>
            <a:endParaRPr lang="fi-FI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6247" indent="-171450">
              <a:buFont typeface="Arial" panose="020B0604020202020204" pitchFamily="34" charset="0"/>
              <a:buChar char="•"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Google </a:t>
            </a:r>
            <a:r>
              <a:rPr lang="fi-FI" i="1" dirty="0" err="1"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endParaRPr lang="fi-FI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6247" indent="-171450">
              <a:buFont typeface="Arial" panose="020B0604020202020204" pitchFamily="34" charset="0"/>
              <a:buChar char="•"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Pilvipalvelut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0696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" i="1" dirty="0">
                <a:latin typeface="Calibri" panose="020F0502020204030204" pitchFamily="34" charset="0"/>
                <a:cs typeface="Calibri" panose="020F0502020204030204" pitchFamily="34" charset="0"/>
              </a:rPr>
              <a:t>Mikäli asiakirja on ns. </a:t>
            </a: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fi" i="1" dirty="0">
                <a:latin typeface="Calibri" panose="020F0502020204030204" pitchFamily="34" charset="0"/>
                <a:cs typeface="Calibri" panose="020F0502020204030204" pitchFamily="34" charset="0"/>
              </a:rPr>
              <a:t>opullinen, kannattaa se tallentaa PDF –muotoon. Näin asiakirjansisältö on paremmin suojattua sisältönsä osalta.</a:t>
            </a:r>
          </a:p>
          <a:p>
            <a:pPr marL="0" indent="0">
              <a:buNone/>
            </a:pPr>
            <a:r>
              <a:rPr lang="fi" i="1" dirty="0">
                <a:latin typeface="Calibri" panose="020F0502020204030204" pitchFamily="34" charset="0"/>
                <a:cs typeface="Calibri" panose="020F0502020204030204" pitchFamily="34" charset="0"/>
              </a:rPr>
              <a:t>Isojen tiedostojen käsittely ja jakaminen verkossa pilvipalvelujen kautta linkitettyinä on käytännöllinen tilansäästäjä.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011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FF3EA3-BA96-7ECD-1792-89EEBD388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4A49936-3CC4-097B-002E-20075D0D2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9BFC036-0952-FD7F-E28E-59EBB597D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D430-603E-4DC9-A872-FA7081B1797C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ABFF6F2-565B-1AF4-B2DC-776FB95F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7AD64B-D97D-5159-A0BB-1301626AC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553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4EDFE0-8B09-C565-FA0D-4700D4BE5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B7E3061-1EAE-7CB4-3DFB-A538FDBB2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0F20DB2-9F32-040A-98C9-2549BC8D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CC2E-80DE-47AD-8C67-F80FC297ECC9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11D50F4-C46F-89AE-34D9-5F4144C68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156ACD8-081E-2C2A-E49C-A1A79011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3654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274FB43-5B82-629A-2D20-07ABBF59D0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F62FBF0-22FC-7B16-9D4B-F44CE95FF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79823C-5AF5-588E-A043-33AEBEDB2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797F-C2F4-44E1-A987-E42F21E02A90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5A29158-1289-35EF-D731-B256196FA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B06A541-91EE-646A-9071-ADED7404F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0374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2270-CE4C-425C-956D-35846926F934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7594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1031-0777-4F62-BC63-3B97748FF699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6605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EFD5-D4F6-4CF3-BF6E-D64EFED08606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8346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BFB9-79F0-429D-A4B1-A24454DB9D19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2444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334A-7B3B-4E2C-8F39-FFF3D92D413C}" type="datetime1">
              <a:rPr lang="fi-FI" smtClean="0"/>
              <a:t>1.8.2025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2989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73923-8A16-478E-9B9B-212B7841FF13}" type="datetime1">
              <a:rPr lang="fi-FI" smtClean="0"/>
              <a:t>1.8.2025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0934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BCC7-ADBD-4378-B4A6-B0F151773D2B}" type="datetime1">
              <a:rPr lang="fi-FI" smtClean="0"/>
              <a:t>1.8.2025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77445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B476-85E9-4530-B5FA-113FA9BEB276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102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FF6FF9-951F-63EA-AF01-5CD5155C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37D07E-E356-A2C1-4BAD-8ADFAD44E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933CEEF-126D-7386-E999-86F0978C9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8F68-1A51-4096-9B67-AF0B8F575950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886C64-EDE6-6DB3-DA86-6AC6D6D93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B91F05B-6015-8FBA-02BC-9844D4DD6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6701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D727-D83D-430F-9A71-1C5563E38DEE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1409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1CD6-86F5-4EF2-A23B-52E46F612AAE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2102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8B4A-690E-4798-9AE9-FED094A71815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467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8AD53E-DFE0-E09E-E647-7B7D1B96D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9D0B74C-73D7-F9FB-F7A3-2975148E4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869D910-32A9-A1DB-461C-EB3ECC7B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F1A4-A685-4DDB-B03C-EC8B8DBCCDB0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F523655-06A5-764F-C2B9-A33BBE98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60B0CA1-8659-9813-D05B-61DAD68C9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443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A44D24-EFAD-A399-6C1A-CD000C195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EF87B4-262E-7EBE-8E54-6229867C0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72495EC-C3DA-0BFB-F95C-E4DA83621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6F6C027-464D-4658-C947-1CC4A1696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02F1-39A5-4099-89C5-AB8695C3B6D4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C3CE76E-3CB9-218B-659B-94AA71FF1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19D219F-D950-D100-8ADC-5654F6CC6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5670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5C0E84-CB73-5D6B-1437-77F3EFFF4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8422322-9B01-6A8C-53DF-7342A9364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36A0ED9-0D60-B6B5-FC7F-FB3DCD7E8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E76CDFA-B623-C49D-2EF3-E23D3D014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CF59A8F-7987-9532-5B21-87000B2E7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C784BD1-01A4-69EE-A805-9B30FFBD4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F58B-0FF9-4CC5-A928-F7CEBAE5F076}" type="datetime1">
              <a:rPr lang="fi-FI" smtClean="0"/>
              <a:t>1.8.2025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982E23A-B0A5-8489-4895-A3BD2A23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7EAD25A-D99C-8648-4050-0CF9D83F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396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444A36-5366-D7BA-D136-21815143A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51F2FC1-14D1-3743-738A-DC71A7C8D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EAB7-D1B2-4E6A-AB1C-F1276ABCCCA7}" type="datetime1">
              <a:rPr lang="fi-FI" smtClean="0"/>
              <a:t>1.8.2025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07DAF12-0EC0-3A51-A909-ECB21F385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46EDE5B-DE08-3AEB-F074-2F4EC6E84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485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4E625F6-9ADD-FA08-374F-B228F4ACD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298B-3E73-4761-A405-9E8B708F7E5C}" type="datetime1">
              <a:rPr lang="fi-FI" smtClean="0"/>
              <a:t>1.8.2025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1A61A19-B767-21FA-C08B-10AADBD4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A34E9D6-DCB4-0E36-4D13-63CE0E2C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65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32A8D5-7231-CEE1-8592-82AEABD6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A04AB0-2311-897A-0C50-A7E44003D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33B41BD-1A18-1B4E-7552-B4464831A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EF7D9B-BB89-B103-ED2F-D163D51B9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4E6D-4868-44D8-9CB5-34C890CEDD3F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76E9E6-F1A7-CD50-A1FE-33C8CE96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ABF1506-FDA2-BFDB-A292-E3B131C50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325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0BCD0E-9D1C-CE53-6CCD-BBFF1D821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253DC3F-ED67-685F-1911-A0B65422EA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A67A3DD-D029-F3A4-06D4-85F53F945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D6F3390-0AB1-B958-90FD-288C003F4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2EB-146B-4D51-81BE-01008AFA083A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140121C-E057-4351-58BC-03CDCCF2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B3ADDF3-F997-4FC2-0912-5FB07E74E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9986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5FB5B2C-1E51-BDFE-CEAC-89D0AA0B0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69F01A8-A320-1C2C-97D0-BD797B2D5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0E5031C-DDCD-1018-74F3-A46E5319A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EAC29-E92F-4A45-8A69-B58D45E449F6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9E7E024-C751-E283-D902-15304445C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894936-CE78-3A25-BB05-C6B2F0ACF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790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2255E-7BCA-4137-9BE5-3A7719664E30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869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jelppiaku.fi/" TargetMode="External"/><Relationship Id="rId3" Type="http://schemas.openxmlformats.org/officeDocument/2006/relationships/hyperlink" Target="https://virukset.fi/kuinka-tunnistaa-viruksella-saastunut-sahkoposti/" TargetMode="External"/><Relationship Id="rId7" Type="http://schemas.openxmlformats.org/officeDocument/2006/relationships/hyperlink" Target="https://yle.fi/aihe/artikkeli/2019/11/14/digitreenien-peruskurssi-taitoja-uteliaille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upport.google.com/websearch/answer/134479?hl=fi" TargetMode="External"/><Relationship Id="rId5" Type="http://schemas.openxmlformats.org/officeDocument/2006/relationships/hyperlink" Target="https://somestari.fi/hakukoneet/" TargetMode="External"/><Relationship Id="rId10" Type="http://schemas.openxmlformats.org/officeDocument/2006/relationships/hyperlink" Target="https://medialukutaitosuomessa.fi/" TargetMode="External"/><Relationship Id="rId4" Type="http://schemas.openxmlformats.org/officeDocument/2006/relationships/hyperlink" Target="https://kritiikkiportti.fi/" TargetMode="External"/><Relationship Id="rId9" Type="http://schemas.openxmlformats.org/officeDocument/2006/relationships/hyperlink" Target="https://dvv.fi/digituen-verkosto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vv.fi/osaamismerki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FF8987-8300-F224-BCB9-CD7BD86635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400" dirty="0"/>
              <a:t>Digiopastaja-koulutus</a:t>
            </a:r>
            <a:br>
              <a:rPr lang="fi-FI" sz="4400" dirty="0"/>
            </a:br>
            <a:r>
              <a:rPr lang="fi-FI" b="1" dirty="0"/>
              <a:t>Osa 3 </a:t>
            </a:r>
            <a:br>
              <a:rPr lang="fi-FI" b="1" dirty="0"/>
            </a:br>
            <a:r>
              <a:rPr lang="fi-FI" b="1" dirty="0"/>
              <a:t>Digitaidot 1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E0D878E-369F-6BC6-B7E2-CEE3741F46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>
                <a:latin typeface="+mj-lt"/>
              </a:rPr>
              <a:t>Laitteiden valinta ja käyttö</a:t>
            </a:r>
          </a:p>
          <a:p>
            <a:r>
              <a:rPr lang="fi-FI" dirty="0">
                <a:latin typeface="+mj-lt"/>
              </a:rPr>
              <a:t>Sovellusten käyttö ja hallinta</a:t>
            </a:r>
          </a:p>
          <a:p>
            <a:r>
              <a:rPr lang="fi-FI" dirty="0">
                <a:latin typeface="+mj-lt"/>
              </a:rPr>
              <a:t>Tiedonhaku ja arviointi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7C31B6C-0348-C18F-BEB6-22B5B3E17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608862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B01D07-D125-EC8A-BBB6-AEDFD419F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Pilvipalvelut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65DC49-1C4A-45AC-819C-A9E333DFE3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PILVIPALVELUT / PILVITEKNOLOGIAT</a:t>
            </a:r>
          </a:p>
          <a:p>
            <a:r>
              <a:rPr lang="fi-FI" dirty="0">
                <a:latin typeface="+mj-lt"/>
              </a:rPr>
              <a:t>Internetin välityksellä tarjottavia palveluita. </a:t>
            </a:r>
          </a:p>
          <a:p>
            <a:r>
              <a:rPr lang="fi-FI" dirty="0">
                <a:latin typeface="+mj-lt"/>
              </a:rPr>
              <a:t>Kun sovellus, tiedosto tai data on pilvessä se ei sijaitse omassa laitteessasi, vaan palveluntarjoajan palvelimilla.</a:t>
            </a:r>
          </a:p>
          <a:p>
            <a:r>
              <a:rPr lang="fi-FI" dirty="0">
                <a:latin typeface="+mj-lt"/>
              </a:rPr>
              <a:t>Googlen Pohjois-Euroopan palvelimet sijaitsevat Haminassa ja Microsoftin palvelimet Irlannissa.</a:t>
            </a:r>
          </a:p>
          <a:p>
            <a:r>
              <a:rPr lang="fi-FI" dirty="0">
                <a:latin typeface="+mj-lt"/>
              </a:rPr>
              <a:t>Kun käytät pilvipalveluita vuokraat resursseja ja kapasiteettia pilvipalvelun tarjoajalta tai maksat pilvipohjaisen sovelluksen käytöstä. 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503EA65-1919-A287-9187-33C5B0F770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TIIVISTÄEN </a:t>
            </a:r>
          </a:p>
          <a:p>
            <a:r>
              <a:rPr lang="fi-FI" dirty="0">
                <a:latin typeface="+mj-lt"/>
              </a:rPr>
              <a:t>Pilvipalveluita ovat mm.</a:t>
            </a:r>
          </a:p>
          <a:p>
            <a:pPr lvl="1"/>
            <a:r>
              <a:rPr lang="fi-FI" dirty="0">
                <a:latin typeface="+mj-lt"/>
              </a:rPr>
              <a:t>verkkotietokoneet</a:t>
            </a:r>
          </a:p>
          <a:p>
            <a:pPr lvl="1"/>
            <a:r>
              <a:rPr lang="fi-FI" dirty="0">
                <a:latin typeface="+mj-lt"/>
              </a:rPr>
              <a:t>tallennustilapalvelut</a:t>
            </a:r>
          </a:p>
          <a:p>
            <a:pPr lvl="1"/>
            <a:r>
              <a:rPr lang="fi-FI" dirty="0">
                <a:latin typeface="+mj-lt"/>
              </a:rPr>
              <a:t>tietokannat</a:t>
            </a:r>
          </a:p>
          <a:p>
            <a:pPr lvl="1"/>
            <a:r>
              <a:rPr lang="fi-FI" dirty="0">
                <a:latin typeface="+mj-lt"/>
              </a:rPr>
              <a:t>verkkokaupat</a:t>
            </a:r>
          </a:p>
          <a:p>
            <a:pPr lvl="1"/>
            <a:r>
              <a:rPr lang="fi-FI" dirty="0">
                <a:latin typeface="+mj-lt"/>
              </a:rPr>
              <a:t>ohjelmasovellukset</a:t>
            </a:r>
          </a:p>
          <a:p>
            <a:pPr lvl="1"/>
            <a:r>
              <a:rPr lang="fi-FI" dirty="0">
                <a:latin typeface="+mj-lt"/>
              </a:rPr>
              <a:t>erilaiset tekoälypalvelut.</a:t>
            </a:r>
          </a:p>
          <a:p>
            <a:r>
              <a:rPr lang="fi-FI" dirty="0">
                <a:latin typeface="+mj-lt"/>
              </a:rPr>
              <a:t>Ilmaisia pilvipalveluita ovat mm. Facebook, Instagram, Teams ja </a:t>
            </a:r>
            <a:r>
              <a:rPr lang="fi-FI" dirty="0" err="1">
                <a:latin typeface="+mj-lt"/>
              </a:rPr>
              <a:t>Meet</a:t>
            </a:r>
            <a:r>
              <a:rPr lang="fi-FI" dirty="0">
                <a:latin typeface="+mj-lt"/>
              </a:rPr>
              <a:t>. </a:t>
            </a:r>
          </a:p>
          <a:p>
            <a:r>
              <a:rPr lang="fi-FI" dirty="0">
                <a:latin typeface="+mj-lt"/>
              </a:rPr>
              <a:t>Maksuttomia monipalvelupilviä ylläpitävät mm. Google ja Microsoft. Ne tarjoavat esimerkiksi maksuttomia toimisto-ohjelmia.</a:t>
            </a:r>
          </a:p>
          <a:p>
            <a:endParaRPr lang="fi-FI" dirty="0">
              <a:latin typeface="+mj-lt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E71EE1F-CED6-251C-6086-5472B54EE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1604335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B8FB0B-9B9F-CE90-37A2-DC8B05D7D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Sähköposti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BA4CD27-C4E1-270E-2D7B-1C3F14E46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200" b="1" dirty="0">
                <a:latin typeface="+mj-lt"/>
              </a:rPr>
              <a:t>SÄHKÖPOSTIOSOITE</a:t>
            </a:r>
          </a:p>
          <a:p>
            <a:r>
              <a:rPr lang="fi-FI" sz="2200" dirty="0">
                <a:latin typeface="+mj-lt"/>
              </a:rPr>
              <a:t>Sähköpostiosoitteen tunnistaa @-merkistä (</a:t>
            </a:r>
            <a:r>
              <a:rPr lang="fi-FI" sz="2200" dirty="0" err="1">
                <a:latin typeface="+mj-lt"/>
              </a:rPr>
              <a:t>ät</a:t>
            </a:r>
            <a:r>
              <a:rPr lang="fi-FI" sz="2200" dirty="0">
                <a:latin typeface="+mj-lt"/>
              </a:rPr>
              <a:t>).</a:t>
            </a:r>
          </a:p>
          <a:p>
            <a:r>
              <a:rPr lang="fi-FI" sz="2200" dirty="0">
                <a:latin typeface="+mj-lt"/>
              </a:rPr>
              <a:t>Esimerkiksi etunimi.sukunimi@gmail.com.</a:t>
            </a:r>
          </a:p>
          <a:p>
            <a:r>
              <a:rPr lang="fi-FI" sz="2200" dirty="0">
                <a:latin typeface="+mj-lt"/>
              </a:rPr>
              <a:t>Tunnettuja ilmaisia sähköposteja tarjoavat esimerkiksi Google (@gmail.com) ja Microsoft (@outlook.com). </a:t>
            </a:r>
          </a:p>
          <a:p>
            <a:r>
              <a:rPr lang="fi-FI" sz="2200" dirty="0">
                <a:latin typeface="+mj-lt"/>
              </a:rPr>
              <a:t>Ilmaiset sähköpostit tunnistaa yleensä palveluntarjoajan nimenmukaisesta sähköpostiosoitteen loppuosasta.</a:t>
            </a:r>
          </a:p>
          <a:p>
            <a:r>
              <a:rPr lang="fi-FI" sz="2200" dirty="0">
                <a:latin typeface="+mj-lt"/>
              </a:rPr>
              <a:t>Sähköpostiviestiin voi tekstin lisäksi liittää liitetiedostoja tai linkkejä. 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9CC63F9-5343-5AF3-5382-D30E8FE07B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i-FI" sz="2200" b="1" dirty="0">
                <a:latin typeface="+mj-lt"/>
              </a:rPr>
              <a:t>MITEN SE TOIMII?</a:t>
            </a:r>
          </a:p>
          <a:p>
            <a:r>
              <a:rPr lang="fi-FI" sz="2200" dirty="0">
                <a:latin typeface="+mj-lt"/>
              </a:rPr>
              <a:t>Sähköpostin lähettäminen on digitaalisten viestien välittämistä älylaitteilla. </a:t>
            </a:r>
          </a:p>
          <a:p>
            <a:r>
              <a:rPr lang="fi-FI" sz="2200" dirty="0">
                <a:latin typeface="+mj-lt"/>
              </a:rPr>
              <a:t>Käytännössä sähköpostit ovat pilvipalveluja.</a:t>
            </a:r>
          </a:p>
          <a:p>
            <a:r>
              <a:rPr lang="fi-FI" sz="2200" dirty="0">
                <a:latin typeface="+mj-lt"/>
              </a:rPr>
              <a:t>Sähköpostiohjelma lähettää viestin sähköpostipalvelimelle (esim. netti-operaattorisi palvelimelle), joka tutkii sähköpostiosoitteen perusteella mikä palvelin vastaanottaisi viestin ja sitten lähettää viestin eteenpäin vastaanottajalle, jonka osoitteen olet vastaanottajaksi kirjannut.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A4F21F-35AE-2738-C0A4-71AD39207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441582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6BB3E8-94CF-970C-B18A-E2CB6FEA2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Medialukutaito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C570C58-81CA-6820-C3C4-BD3B60816D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Medialukutaidolla tarkoitetaan taitoa käyttää, lukea, ymmärtää, tulkita ja arvioida kriittisesti erilaisia mediasisältöjä. </a:t>
            </a:r>
          </a:p>
          <a:p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Medialukutaito käsittää myös taidon tuottaa mediasisältöjä itse erilaisiin tarkoituksiin sekä viestiä median kautta.</a:t>
            </a:r>
          </a:p>
          <a:p>
            <a:r>
              <a:rPr lang="fi-FI" dirty="0">
                <a:latin typeface="+mj-lt"/>
              </a:rPr>
              <a:t>Kun kirjoitat jotain nettiin, muista nyrkkisääntö:</a:t>
            </a:r>
          </a:p>
          <a:p>
            <a:pPr lvl="1"/>
            <a:r>
              <a:rPr lang="fi-FI" dirty="0">
                <a:latin typeface="+mj-lt"/>
              </a:rPr>
              <a:t>Sano asia netissä samalla tavalla kuin sanoisit sen kasvotusten!</a:t>
            </a:r>
          </a:p>
          <a:p>
            <a:endParaRPr lang="fi-FI" dirty="0">
              <a:latin typeface="+mj-lt"/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F70717B-5415-C7B8-4ED7-1CD0B57F8C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>
                <a:latin typeface="+mj-lt"/>
              </a:rPr>
              <a:t>Medialukutaitolinjaukset sisältävät kolme päätavoitetta.</a:t>
            </a:r>
          </a:p>
          <a:p>
            <a:pPr lvl="1"/>
            <a:r>
              <a:rPr lang="fi-FI" dirty="0">
                <a:latin typeface="+mj-lt"/>
              </a:rPr>
              <a:t>Suomessa tehdään kattavaa, laadukasta ja systemaattista mediakasvatusta.</a:t>
            </a:r>
          </a:p>
          <a:p>
            <a:r>
              <a:rPr lang="fi-FI" dirty="0">
                <a:latin typeface="+mj-lt"/>
              </a:rPr>
              <a:t>Tutustu mediakasvatuksen maailmaan.</a:t>
            </a:r>
          </a:p>
          <a:p>
            <a:pPr lvl="1"/>
            <a:r>
              <a:rPr lang="fi-FI" dirty="0">
                <a:latin typeface="+mj-lt"/>
              </a:rPr>
              <a:t>Linkit löytyvät Lähteet ja lisäinfoa -dialta.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A1D37D-4988-30B1-0A1E-61F936379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1081797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A850B8-5E34-9966-5EE7-8BDA97A5A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Tiedonhaku netissä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8E71E5-F5E9-2AA8-F1CC-86DA7D6343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Internetissä tietoa etsitään hakukoneiden avulla. </a:t>
            </a:r>
          </a:p>
          <a:p>
            <a:pPr marL="0" indent="0">
              <a:buNone/>
            </a:pPr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Tunnetuimpia hakukoneita ovat</a:t>
            </a:r>
          </a:p>
          <a:p>
            <a:pPr lvl="1"/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Google</a:t>
            </a:r>
          </a:p>
          <a:p>
            <a:pPr lvl="1"/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Bing</a:t>
            </a:r>
          </a:p>
          <a:p>
            <a:pPr lvl="1"/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Yahoo</a:t>
            </a:r>
          </a:p>
          <a:p>
            <a:pPr lvl="1"/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Baidu</a:t>
            </a:r>
          </a:p>
          <a:p>
            <a:pPr lvl="1"/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Yandex</a:t>
            </a:r>
            <a:endParaRPr lang="fi-FI" dirty="0">
              <a:latin typeface="+mj-lt"/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669022-398D-1099-72FB-81E6DCC204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latin typeface="+mj-lt"/>
              </a:rPr>
              <a:t>TUTUSTUMISTEHTÄVÄ</a:t>
            </a:r>
            <a:br>
              <a:rPr lang="fi-FI" dirty="0">
                <a:latin typeface="+mj-lt"/>
              </a:rPr>
            </a:br>
            <a:endParaRPr lang="fi-FI" dirty="0">
              <a:latin typeface="+mj-lt"/>
            </a:endParaRPr>
          </a:p>
          <a:p>
            <a:r>
              <a:rPr lang="fi-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Mitä hakukonetta sinä käytät?</a:t>
            </a:r>
          </a:p>
          <a:p>
            <a:r>
              <a:rPr lang="fi-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Tutustu käyttämäsi hakukoneen ohjeisiin.</a:t>
            </a:r>
          </a:p>
          <a:p>
            <a:r>
              <a:rPr lang="fi-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Lähteet ja lisäinfoa -dialta löytyy linkki kymmenen suosituimman hakukoneen esittelyyn.</a:t>
            </a:r>
            <a:endParaRPr lang="fi-FI" dirty="0">
              <a:solidFill>
                <a:srgbClr val="0C5ADB"/>
              </a:solidFill>
              <a:latin typeface="+mj-lt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A275C6A-7AFD-5FF6-C659-54948F76B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2719788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7C7F6B-95AA-0ECA-A4E8-48828AC7B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Lähteet ja lisäinfoa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FE52C04-7FB2-25B6-74F2-3FB45F1248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fi-FI" sz="2000" dirty="0">
                <a:latin typeface="+mj-lt"/>
                <a:ea typeface="Calibri"/>
                <a:cs typeface="Calibri"/>
                <a:sym typeface="Calibri"/>
              </a:rPr>
              <a:t>Miten tarkistaa sähköpostihuijauksia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https://virukset.fi/kuinka-tunnistaa-viruksella-saastunut-sahkoposti/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/>
                <a:sym typeface="Calibri"/>
              </a:rPr>
              <a:t> ja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Kerittiin eri muotoja: https://kritiikkiportti.fi/</a:t>
            </a:r>
            <a:endParaRPr lang="fi-FI" sz="2000" dirty="0">
              <a:solidFill>
                <a:schemeClr val="accent1">
                  <a:lumMod val="75000"/>
                </a:schemeClr>
              </a:solidFill>
              <a:latin typeface="+mj-lt"/>
              <a:ea typeface="Calibri"/>
              <a:cs typeface="Calibri"/>
              <a:sym typeface="Calibri"/>
            </a:endParaRPr>
          </a:p>
          <a:p>
            <a:r>
              <a:rPr lang="fi-FI" sz="2000" dirty="0">
                <a:latin typeface="+mj-lt"/>
                <a:cs typeface="Calibri" panose="020F0502020204030204" pitchFamily="34" charset="0"/>
              </a:rPr>
              <a:t>Miten tunnistaa valeuutinen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 https://vaara.finna.fi/Content/valeuutinen</a:t>
            </a:r>
          </a:p>
          <a:p>
            <a:r>
              <a:rPr lang="fi-FI" sz="20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  <a:sym typeface="Calibri"/>
              </a:rPr>
              <a:t>Hakukoneet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https://somestari.fi/hakukoneet/</a:t>
            </a:r>
            <a:endParaRPr lang="fi-FI" sz="2000" dirty="0">
              <a:solidFill>
                <a:schemeClr val="accent1">
                  <a:lumMod val="75000"/>
                </a:schemeClr>
              </a:solidFill>
              <a:latin typeface="+mj-lt"/>
              <a:cs typeface="Calibri" panose="020F0502020204030204" pitchFamily="34" charset="0"/>
              <a:sym typeface="Calibri"/>
            </a:endParaRPr>
          </a:p>
          <a:p>
            <a:r>
              <a:rPr lang="fi-FI" sz="2000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Näin haet Googles</a:t>
            </a:r>
            <a:r>
              <a:rPr lang="fi-FI" sz="2000" dirty="0">
                <a:latin typeface="+mj-lt"/>
                <a:ea typeface="Calibri"/>
                <a:cs typeface="Calibri" panose="020F0502020204030204" pitchFamily="34" charset="0"/>
                <a:sym typeface="Calibri"/>
              </a:rPr>
              <a:t>t</a:t>
            </a:r>
            <a:r>
              <a:rPr lang="fi-FI" sz="2000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a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https://support.google.com/websearch/answer/134479?hl=fi</a:t>
            </a:r>
            <a:endParaRPr lang="fi-FI" sz="2000" dirty="0">
              <a:solidFill>
                <a:schemeClr val="accent1">
                  <a:lumMod val="75000"/>
                </a:schemeClr>
              </a:solidFill>
              <a:latin typeface="+mj-lt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D3DE11CC-A430-E13D-CC3C-24FE41696A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fi-FI" sz="2000" dirty="0">
                <a:latin typeface="+mj-lt"/>
                <a:cs typeface="Calibri" panose="020F0502020204030204" pitchFamily="34" charset="0"/>
              </a:rPr>
              <a:t>Digitreenit-kurssi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https://yle.fi/aihe/artikkeli/2019/11/14/digitreenien-peruskurssi-taitoja-uteliaille</a:t>
            </a:r>
            <a:r>
              <a:rPr lang="fi-FI" sz="2000" dirty="0"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fi-FI" sz="2000" dirty="0">
                <a:latin typeface="+mj-lt"/>
                <a:cs typeface="Calibri" panose="020F0502020204030204" pitchFamily="34" charset="0"/>
                <a:sym typeface="Calibri"/>
              </a:rPr>
              <a:t>Ratkaisuvinkkejä digimaailman ongelmiin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  <a:sym typeface="Calibri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www.jelppiaku.fi</a:t>
            </a:r>
            <a:endParaRPr lang="fi-FI" sz="2000" dirty="0">
              <a:solidFill>
                <a:schemeClr val="accent1">
                  <a:lumMod val="75000"/>
                </a:schemeClr>
              </a:solidFill>
              <a:latin typeface="+mj-lt"/>
              <a:cs typeface="Calibri" panose="020F0502020204030204" pitchFamily="34" charset="0"/>
              <a:sym typeface="Calibri"/>
            </a:endParaRPr>
          </a:p>
          <a:p>
            <a:r>
              <a:rPr lang="fi-FI" sz="2000" dirty="0">
                <a:latin typeface="+mj-lt"/>
                <a:cs typeface="Calibri" panose="020F0502020204030204" pitchFamily="34" charset="0"/>
                <a:sym typeface="Calibri"/>
              </a:rPr>
              <a:t>Digi- ja väestötietoviraston digituen verkosto </a:t>
            </a:r>
            <a:r>
              <a:rPr lang="fi-FI" sz="2000" u="sng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  <a:sym typeface="Calibri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https://dvv.fi/digituen-verkosto</a:t>
            </a:r>
            <a:endParaRPr lang="fi-FI" sz="2000" u="sng" dirty="0">
              <a:solidFill>
                <a:schemeClr val="accent1">
                  <a:lumMod val="7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r>
              <a:rPr lang="fi-FI" sz="2000">
                <a:latin typeface="+mj-lt"/>
                <a:cs typeface="Calibri" panose="020F0502020204030204" pitchFamily="34" charset="0"/>
              </a:rPr>
              <a:t>Medialukutaito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https://medialukutaitosuomessa.fi/</a:t>
            </a:r>
            <a:endParaRPr lang="fi-FI" sz="2000" dirty="0">
              <a:solidFill>
                <a:schemeClr val="accent1">
                  <a:lumMod val="75000"/>
                </a:schemeClr>
              </a:solidFill>
              <a:latin typeface="+mj-lt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3025418-B80A-BAB5-EBD0-95469905A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3111357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D6E135-E7A0-4B40-2575-3382BBF68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Osaamismerkin suorittaminen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F48D7A2-DF4F-7791-0BFE-D8C95E27A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i-FI" sz="1800" b="1" dirty="0">
                <a:latin typeface="+mj-lt"/>
              </a:rPr>
              <a:t>DIGITUKIJAN DIGITAIDOT -OSAAMISMERKKI: 3 ensimmäistä osa-aluetta</a:t>
            </a:r>
          </a:p>
          <a:p>
            <a:r>
              <a:rPr lang="fi-FI" sz="1800" b="1" dirty="0">
                <a:latin typeface="+mj-lt"/>
              </a:rPr>
              <a:t>Laitteiden valinta ja käyttö</a:t>
            </a:r>
          </a:p>
          <a:p>
            <a:r>
              <a:rPr lang="fi-FI" sz="1800" b="1" dirty="0">
                <a:latin typeface="+mj-lt"/>
              </a:rPr>
              <a:t>Sovellusten käyttö ja hallinta</a:t>
            </a:r>
          </a:p>
          <a:p>
            <a:r>
              <a:rPr lang="fi-FI" sz="1800" b="1" dirty="0">
                <a:latin typeface="+mj-lt"/>
              </a:rPr>
              <a:t>Tiedonhaku ja arviointi</a:t>
            </a:r>
          </a:p>
          <a:p>
            <a:pPr marL="0" indent="0">
              <a:buNone/>
            </a:pPr>
            <a:r>
              <a:rPr lang="fi-FI" sz="1800" dirty="0">
                <a:latin typeface="+mj-lt"/>
                <a:ea typeface="Calibri Light"/>
                <a:cs typeface="Calibri Light"/>
              </a:rPr>
              <a:t>Siirry verkkosivulle </a:t>
            </a:r>
            <a:r>
              <a:rPr lang="fi-FI" sz="1800" dirty="0">
                <a:latin typeface="+mj-lt"/>
                <a:ea typeface="Calibri Light"/>
                <a:cs typeface="Calibri Light"/>
                <a:hlinkClick r:id="rId3"/>
              </a:rPr>
              <a:t>https://dvv.fi/osaamismerkit</a:t>
            </a:r>
            <a:r>
              <a:rPr lang="fi-FI" sz="1800" dirty="0">
                <a:latin typeface="+mj-lt"/>
                <a:ea typeface="Calibri Light"/>
                <a:cs typeface="Calibri Light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1800" dirty="0">
                <a:latin typeface="+mj-lt"/>
              </a:rPr>
              <a:t>Suorita </a:t>
            </a:r>
            <a:r>
              <a:rPr lang="fi-FI" sz="1800" u="sng" dirty="0">
                <a:latin typeface="+mj-lt"/>
              </a:rPr>
              <a:t>ainoastaan</a:t>
            </a:r>
            <a:r>
              <a:rPr lang="fi-FI" sz="1800" dirty="0">
                <a:latin typeface="+mj-lt"/>
              </a:rPr>
              <a:t> yllä mainitut kolme osa-aluetta. Osaamismerkkiin kuuluu yhteensä kuusi osa-aluetta.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1800" dirty="0">
                <a:latin typeface="+mj-lt"/>
              </a:rPr>
              <a:t>Vastaa kysymyksiin ja lopuksi lähetä lomake. </a:t>
            </a:r>
          </a:p>
          <a:p>
            <a:pPr lvl="1"/>
            <a:r>
              <a:rPr lang="fi-FI" sz="1800" dirty="0">
                <a:latin typeface="+mj-lt"/>
              </a:rPr>
              <a:t>Muista lisätä sähköpostiosoitteesi tehtävälomakkeelle, jos sitä kysytään.</a:t>
            </a:r>
          </a:p>
          <a:p>
            <a:pPr lvl="1"/>
            <a:r>
              <a:rPr lang="fi-FI" sz="1800" dirty="0">
                <a:latin typeface="+mj-lt"/>
              </a:rPr>
              <a:t>Jos käytät Passportia, käytä lomakkeella ja Passportissa samaa sähköpostiosoitetta.</a:t>
            </a:r>
          </a:p>
          <a:p>
            <a:pPr lvl="1"/>
            <a:r>
              <a:rPr lang="fi-FI" sz="1800" dirty="0">
                <a:latin typeface="+mj-lt"/>
              </a:rPr>
              <a:t>Muista, että hyväksytyn suorituksen eli merkin saaminen saattaa kestää muutamasta päivästä useampaan viikkoon. Seuraa tilannetta kärsivällisesti.</a:t>
            </a:r>
            <a:endParaRPr lang="fi-FI" sz="1800" dirty="0">
              <a:latin typeface="+mj-lt"/>
              <a:cs typeface="Calibri Light"/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sz="1800" dirty="0">
                <a:latin typeface="+mj-lt"/>
              </a:rPr>
              <a:t>Kun saat osaamismerkin sähköpostiisi, tallenna se. Voit halutessasi tulostaa merkin itsellesi kurssikansioon. 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1800" dirty="0">
                <a:latin typeface="+mj-lt"/>
              </a:rPr>
              <a:t>Suoritettu osaamismerkki siirtyy automaattisesti tilillesi Passportiin, jos olet ottanut sen käyttöösi.</a:t>
            </a:r>
            <a:endParaRPr lang="fi-FI" sz="1800" dirty="0">
              <a:latin typeface="+mj-lt"/>
              <a:cs typeface="Calibri Light"/>
            </a:endParaRP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DECD7C7-D85D-2708-2BFE-0CD04E4D5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3336790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4648-822F-EBA3-F2A3-4BF03A5FC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Calibri Light"/>
                <a:cs typeface="Calibri Light"/>
              </a:rPr>
              <a:t>Kymenlaakson Digitukiverkosto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3FDB-0A49-6424-3759-EDD9237D4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9124" y="2079625"/>
            <a:ext cx="2153139" cy="3823800"/>
          </a:xfr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br>
              <a:rPr lang="en-US" sz="1400" b="1" dirty="0">
                <a:latin typeface="Calibri Light"/>
                <a:ea typeface="Calibri"/>
                <a:cs typeface="Calibri"/>
              </a:rPr>
            </a:br>
            <a:r>
              <a:rPr lang="en-US" sz="1400" b="1" dirty="0">
                <a:latin typeface="Calibri Light"/>
                <a:ea typeface="Calibri"/>
                <a:cs typeface="Calibri"/>
              </a:rPr>
              <a:t>Katariina Terävä</a:t>
            </a:r>
            <a:endParaRPr lang="en-US" dirty="0"/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Projektipäällikkö</a:t>
            </a:r>
            <a:endParaRPr lang="en-US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Kouvolan kaupunki</a:t>
            </a:r>
            <a:endParaRPr lang="en-US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katariina.terava@kouvola.fi</a:t>
            </a:r>
            <a:endParaRPr lang="en-US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P. 040 847 7940</a:t>
            </a:r>
          </a:p>
          <a:p>
            <a:pPr marL="0" indent="0" algn="ctr">
              <a:buNone/>
            </a:pPr>
            <a:endParaRPr lang="en-US" sz="1400" dirty="0">
              <a:latin typeface="Calibri Light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AA87B7-AAC9-F89C-3521-1F96B0DEB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©Kymenlaakson Digituki 2025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0974CBF-8633-93F7-7331-10714190D5CE}"/>
              </a:ext>
            </a:extLst>
          </p:cNvPr>
          <p:cNvSpPr txBox="1">
            <a:spLocks/>
          </p:cNvSpPr>
          <p:nvPr/>
        </p:nvSpPr>
        <p:spPr>
          <a:xfrm>
            <a:off x="2719754" y="2075717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</a:b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Anni Hukka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Digipalvelusuunnittelija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Kotkan kaupunki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anni.hukka@kotka.fi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P. 040 120 8485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0F72CAB-2F18-EC56-F225-E82CC5DB38A5}"/>
              </a:ext>
            </a:extLst>
          </p:cNvPr>
          <p:cNvSpPr txBox="1">
            <a:spLocks/>
          </p:cNvSpPr>
          <p:nvPr/>
        </p:nvSpPr>
        <p:spPr>
          <a:xfrm>
            <a:off x="7369908" y="2075717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Aki Ruuskanen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Digitukikoordinaattori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Kaakon kaksikko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jelppiaku@gmail.com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040 0343444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4348A79-6537-C0FC-C228-495BAAD78165}"/>
              </a:ext>
            </a:extLst>
          </p:cNvPr>
          <p:cNvSpPr txBox="1">
            <a:spLocks/>
          </p:cNvSpPr>
          <p:nvPr/>
        </p:nvSpPr>
        <p:spPr>
          <a:xfrm>
            <a:off x="400539" y="2081580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Tytti Eriksson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Hyvinvointikoordinaattori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Pyhtään kunta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tytti.eriksson@pyhtaa.fi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050 473 5717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CE2C772-0CEE-E9A5-2D8B-C2A001ADD0F4}"/>
              </a:ext>
            </a:extLst>
          </p:cNvPr>
          <p:cNvSpPr txBox="1">
            <a:spLocks/>
          </p:cNvSpPr>
          <p:nvPr/>
        </p:nvSpPr>
        <p:spPr>
          <a:xfrm>
            <a:off x="5044832" y="2065948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Mia Iivonen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Hyvinvointikoordinaattori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Haminan kaupunki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mia.iivonen@hamina.fi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040 526 2165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14" name="Picture 14">
            <a:extLst>
              <a:ext uri="{FF2B5EF4-FFF2-40B4-BE49-F238E27FC236}">
                <a16:creationId xmlns:a16="http://schemas.microsoft.com/office/drawing/2014/main" id="{4BC12E50-56E9-65BD-31F2-FD7826568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0360" y="4213589"/>
            <a:ext cx="1371357" cy="1371357"/>
          </a:xfrm>
          <a:prstGeom prst="rect">
            <a:avLst/>
          </a:prstGeom>
        </p:spPr>
      </p:pic>
      <p:pic>
        <p:nvPicPr>
          <p:cNvPr id="6" name="Kuva 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4067153-B4DC-9CEC-F5E1-4CD81A9EAA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943" y="4104530"/>
            <a:ext cx="1968454" cy="1574763"/>
          </a:xfrm>
          <a:prstGeom prst="rect">
            <a:avLst/>
          </a:prstGeom>
        </p:spPr>
      </p:pic>
      <p:pic>
        <p:nvPicPr>
          <p:cNvPr id="10" name="Kuva 9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8645AACC-4DE6-0D1B-534F-E9D3DE40E4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431" y="4663042"/>
            <a:ext cx="2094524" cy="472449"/>
          </a:xfrm>
          <a:prstGeom prst="rect">
            <a:avLst/>
          </a:prstGeom>
        </p:spPr>
      </p:pic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275E200-4A7E-3920-1421-86C4F2D19F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19" y="4325815"/>
            <a:ext cx="1522533" cy="1141900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623DA54E-CF91-C440-341D-18F5A03764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686" y="4240912"/>
            <a:ext cx="1521107" cy="131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19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C53522-4387-640B-28E7-F2CADEECA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Laitteiden valinta käyttötarpeen mukaan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56174E2-4F17-A786-B08C-4C770D3B0F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18778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400" b="1" dirty="0">
                <a:latin typeface="+mj-lt"/>
              </a:rPr>
              <a:t>LAITTEIDEN EDUT</a:t>
            </a:r>
          </a:p>
          <a:p>
            <a:r>
              <a:rPr lang="fi-FI" sz="2400" dirty="0">
                <a:latin typeface="+mj-lt"/>
              </a:rPr>
              <a:t>Tietokone: Iso näyttö ja mekaaninen näppäimistö. Helpompi käyttää, jos on toimintarajoitteita. Tiedostojen tallentaminen ja käyttäminen nopeaa.</a:t>
            </a:r>
          </a:p>
          <a:p>
            <a:r>
              <a:rPr lang="fi-FI" sz="2400" dirty="0">
                <a:latin typeface="+mj-lt"/>
              </a:rPr>
              <a:t>Tabletti: Nopea nettipalvelujen käytössä. Näppärä ottaa mukaan. Joillakin laitteilla voi myös soittaa. Lisälaitteita saatavilla, esim. erillinen näppäimistö.</a:t>
            </a:r>
          </a:p>
          <a:p>
            <a:r>
              <a:rPr lang="fi-FI" sz="2400" dirty="0">
                <a:latin typeface="+mj-lt"/>
              </a:rPr>
              <a:t>Älypuhelin: Pieni koko, kulkee aina mukana. Nopea käyttää esim. nettipalveluihin ja valokuvaukseen.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BB97E6-C00F-4BC5-0098-755069C59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718778"/>
            <a:ext cx="552838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400" b="1" dirty="0">
                <a:latin typeface="+mj-lt"/>
              </a:rPr>
              <a:t>LAITTEIDEN HAASTEET</a:t>
            </a:r>
          </a:p>
          <a:p>
            <a:r>
              <a:rPr lang="fi-FI" sz="2400" dirty="0">
                <a:latin typeface="+mj-lt"/>
              </a:rPr>
              <a:t>Tietokone: Muita älylaitteita suurempi koko ja usein kalliimpi hinta.</a:t>
            </a:r>
          </a:p>
          <a:p>
            <a:r>
              <a:rPr lang="fi-FI" sz="2400" dirty="0">
                <a:latin typeface="+mj-lt"/>
              </a:rPr>
              <a:t>Tabletti: Jos on paljon kirjoittamista ja/tai tiedon syöttämistä, kosketusnäyttö voi olla “hankalampi” kuin perinteinen näppäimistö. Tiedostojen luominen ja löytäminen voi olla hankalampaa tietokoneeseen verrattuna.</a:t>
            </a:r>
          </a:p>
          <a:p>
            <a:r>
              <a:rPr lang="fi-FI" sz="2400" dirty="0">
                <a:latin typeface="+mj-lt"/>
              </a:rPr>
              <a:t>Älypuhelin: Näytön pieni koko. Muuten vastaavat “haitat” kuin tableteissa.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CE717AD-EE0B-4D05-7178-1A2215835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383543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D0485B-7F04-9DBD-4620-624811D1F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Pohdi ensin, hanki sitten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3295966A-B992-E5EF-CFEE-62A8F694A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>
                <a:latin typeface="+mj-lt"/>
              </a:rPr>
              <a:t>Mitä ominaisuuksia haluat ja tarvitset? Mitä teet älylaitteella?</a:t>
            </a:r>
          </a:p>
          <a:p>
            <a:r>
              <a:rPr lang="fi-FI" dirty="0">
                <a:latin typeface="+mj-lt"/>
              </a:rPr>
              <a:t>Jos kirjoitat paljon, muokkaat kuvia tms. tietokone (kannettava tai pöytäkone) on usein paras vaihtoehto.</a:t>
            </a:r>
          </a:p>
          <a:p>
            <a:pPr lvl="1"/>
            <a:r>
              <a:rPr lang="fi-FI" dirty="0">
                <a:latin typeface="+mj-lt"/>
              </a:rPr>
              <a:t> esim. 8 </a:t>
            </a:r>
            <a:r>
              <a:rPr lang="fi-FI" dirty="0" err="1">
                <a:latin typeface="+mj-lt"/>
              </a:rPr>
              <a:t>Gb</a:t>
            </a:r>
            <a:r>
              <a:rPr lang="fi-FI" dirty="0">
                <a:latin typeface="+mj-lt"/>
              </a:rPr>
              <a:t> ram -muisti ja 500 </a:t>
            </a:r>
            <a:r>
              <a:rPr lang="fi-FI" dirty="0" err="1">
                <a:latin typeface="+mj-lt"/>
              </a:rPr>
              <a:t>Gb</a:t>
            </a:r>
            <a:r>
              <a:rPr lang="fi-FI" dirty="0">
                <a:latin typeface="+mj-lt"/>
              </a:rPr>
              <a:t> tai suurempi kiintolevy</a:t>
            </a:r>
          </a:p>
          <a:p>
            <a:r>
              <a:rPr lang="fi-FI" dirty="0">
                <a:latin typeface="+mj-lt"/>
              </a:rPr>
              <a:t>Jos käyttötarve on esimerkiksi netin selailu ja verkkopankkiasiointi, on tabletti ketterä valinta.</a:t>
            </a:r>
          </a:p>
          <a:p>
            <a:pPr lvl="1"/>
            <a:r>
              <a:rPr lang="fi-FI" dirty="0">
                <a:latin typeface="+mj-lt"/>
              </a:rPr>
              <a:t>esim. 64 </a:t>
            </a:r>
            <a:r>
              <a:rPr lang="fi-FI" dirty="0" err="1">
                <a:latin typeface="+mj-lt"/>
              </a:rPr>
              <a:t>Gb</a:t>
            </a:r>
            <a:r>
              <a:rPr lang="fi-FI" dirty="0">
                <a:latin typeface="+mj-lt"/>
              </a:rPr>
              <a:t> tai suurempi muisti</a:t>
            </a:r>
          </a:p>
          <a:p>
            <a:r>
              <a:rPr lang="fi-FI" dirty="0">
                <a:latin typeface="+mj-lt"/>
              </a:rPr>
              <a:t>Älypuhelimella voi soittaa, muuten se toimii samalla tavalla kuin tabletti. Näytön koko pieni.  </a:t>
            </a:r>
          </a:p>
          <a:p>
            <a:pPr lvl="1"/>
            <a:r>
              <a:rPr lang="fi-FI" dirty="0">
                <a:latin typeface="+mj-lt"/>
              </a:rPr>
              <a:t>esim. 64 </a:t>
            </a:r>
            <a:r>
              <a:rPr lang="fi-FI" dirty="0" err="1">
                <a:latin typeface="+mj-lt"/>
              </a:rPr>
              <a:t>Gb</a:t>
            </a:r>
            <a:r>
              <a:rPr lang="fi-FI" dirty="0">
                <a:latin typeface="+mj-lt"/>
              </a:rPr>
              <a:t> tai suurempi muisti</a:t>
            </a:r>
          </a:p>
          <a:p>
            <a:r>
              <a:rPr lang="fi-FI" dirty="0">
                <a:latin typeface="+mj-lt"/>
              </a:rPr>
              <a:t>Kysy myös älylaitteiden myyjältä vinkkejä sopivan laitteen valintaan.</a:t>
            </a:r>
          </a:p>
          <a:p>
            <a:r>
              <a:rPr lang="fi-FI" dirty="0">
                <a:latin typeface="+mj-lt"/>
              </a:rPr>
              <a:t>Pikakysymys: </a:t>
            </a:r>
          </a:p>
          <a:p>
            <a:pPr lvl="1"/>
            <a:r>
              <a:rPr lang="fi-FI" dirty="0">
                <a:latin typeface="+mj-lt"/>
              </a:rPr>
              <a:t>Maija 75v haluaa ostaa uuden älylaitteen. Hän on innokas valokuvaaja. </a:t>
            </a:r>
          </a:p>
          <a:p>
            <a:pPr lvl="1"/>
            <a:r>
              <a:rPr lang="fi-FI" dirty="0">
                <a:latin typeface="+mj-lt"/>
              </a:rPr>
              <a:t>Mitä laitetta suosittelet Maijalle?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5ACDEFC-B91F-2377-0AA9-07EB57BE1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437788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7560FB-B4F1-4900-DE2A-C71BED533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Tietoliikenneyhteydet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0B97DE70-8830-3E8B-5457-5B5EF672C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VERKKOYHTEYS</a:t>
            </a:r>
            <a:endParaRPr lang="fi-FI" dirty="0">
              <a:latin typeface="+mj-lt"/>
            </a:endParaRPr>
          </a:p>
          <a:p>
            <a:pPr lvl="1"/>
            <a:r>
              <a:rPr lang="fi-FI" dirty="0">
                <a:latin typeface="+mj-lt"/>
              </a:rPr>
              <a:t>Langallinen, esim. valokuitu.</a:t>
            </a:r>
          </a:p>
          <a:p>
            <a:pPr lvl="1"/>
            <a:r>
              <a:rPr lang="fi-FI" dirty="0">
                <a:latin typeface="+mj-lt"/>
              </a:rPr>
              <a:t>Langaton, ns. mobiiliverkko (mokkula). </a:t>
            </a:r>
          </a:p>
          <a:p>
            <a:pPr marL="0" indent="0">
              <a:buNone/>
            </a:pPr>
            <a:r>
              <a:rPr lang="fi-FI" b="1" dirty="0">
                <a:latin typeface="+mj-lt"/>
              </a:rPr>
              <a:t>MOBIILIDATA </a:t>
            </a:r>
          </a:p>
          <a:p>
            <a:pPr lvl="1"/>
            <a:r>
              <a:rPr lang="fi-FI" dirty="0">
                <a:latin typeface="+mj-lt"/>
              </a:rPr>
              <a:t>Tablettien ja älypuhelinten yhteysverkko, jolla pääsee internetiin.</a:t>
            </a:r>
          </a:p>
          <a:p>
            <a:pPr lvl="1"/>
            <a:r>
              <a:rPr lang="fi-FI" dirty="0">
                <a:latin typeface="+mj-lt"/>
              </a:rPr>
              <a:t>Langatonta WiFi yhteyttä voi myös käyttää internetyhteyden luomiseen.</a:t>
            </a:r>
          </a:p>
          <a:p>
            <a:pPr marL="0" indent="0">
              <a:buNone/>
            </a:pPr>
            <a:r>
              <a:rPr lang="fi-FI" b="1" dirty="0">
                <a:latin typeface="+mj-lt"/>
              </a:rPr>
              <a:t>BLUETOOTH </a:t>
            </a:r>
          </a:p>
          <a:p>
            <a:pPr lvl="1"/>
            <a:r>
              <a:rPr lang="fi-FI" dirty="0">
                <a:latin typeface="+mj-lt"/>
              </a:rPr>
              <a:t>Lyhyen kantaman langaton tiedonsiirtotekniikka.</a:t>
            </a:r>
          </a:p>
          <a:p>
            <a:r>
              <a:rPr lang="fi-FI" dirty="0">
                <a:latin typeface="+mj-lt"/>
              </a:rPr>
              <a:t>Tietoliikenneyhteydet ovat keskeinen osa älylaitteiden toimintaa.</a:t>
            </a:r>
          </a:p>
          <a:p>
            <a:r>
              <a:rPr lang="fi-FI" dirty="0">
                <a:latin typeface="+mj-lt"/>
              </a:rPr>
              <a:t>Itse hankitusta tietoliikenneyhteydestä seuraa veloituksia, eli kuukausimaksuja.</a:t>
            </a:r>
          </a:p>
          <a:p>
            <a:r>
              <a:rPr lang="fi-FI" dirty="0">
                <a:latin typeface="+mj-lt"/>
              </a:rPr>
              <a:t>Kun käytät verkkoyhteyksiä, muista huolehtia virusturvasta. Tämä koskee kaikkia älylaitteita.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0AA8046-666D-18A7-873C-AA5150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350253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BBE4E1-8C7A-071F-EB80-EEB048EDD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WiFi ja WLAN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B80536E-1DB6-3808-12D3-8AC1F33C5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WiFi ja WLAN</a:t>
            </a:r>
          </a:p>
          <a:p>
            <a:pPr lvl="1"/>
            <a:r>
              <a:rPr lang="fi-FI" dirty="0">
                <a:latin typeface="+mj-lt"/>
              </a:rPr>
              <a:t>Langaton lähiverkko.</a:t>
            </a:r>
          </a:p>
          <a:p>
            <a:pPr lvl="1"/>
            <a:r>
              <a:rPr lang="fi-FI" dirty="0">
                <a:latin typeface="+mj-lt"/>
              </a:rPr>
              <a:t>Internettiin kytketty reititin toimii tukiasemana ja muodostaa langattoman yhteyden reitittimen ja laitteen välille. </a:t>
            </a:r>
          </a:p>
          <a:p>
            <a:pPr marL="0" indent="0">
              <a:buNone/>
            </a:pPr>
            <a:r>
              <a:rPr lang="fi-FI" b="1" dirty="0">
                <a:latin typeface="+mj-lt"/>
              </a:rPr>
              <a:t>WLAN</a:t>
            </a:r>
          </a:p>
          <a:p>
            <a:pPr lvl="1"/>
            <a:r>
              <a:rPr lang="fi-FI" dirty="0">
                <a:latin typeface="+mj-lt"/>
              </a:rPr>
              <a:t>Euroopassa käytetään paljon lyhennettä WLAN.</a:t>
            </a:r>
          </a:p>
          <a:p>
            <a:pPr lvl="1"/>
            <a:r>
              <a:rPr lang="fi-FI" dirty="0">
                <a:latin typeface="+mj-lt"/>
              </a:rPr>
              <a:t>Wireless LAN eli Wireless </a:t>
            </a:r>
            <a:r>
              <a:rPr lang="fi-FI" dirty="0" err="1">
                <a:latin typeface="+mj-lt"/>
              </a:rPr>
              <a:t>Local</a:t>
            </a:r>
            <a:r>
              <a:rPr lang="fi-FI" dirty="0">
                <a:latin typeface="+mj-lt"/>
              </a:rPr>
              <a:t> Area Network eli langaton paikallisverkko. </a:t>
            </a:r>
          </a:p>
          <a:p>
            <a:pPr lvl="1"/>
            <a:r>
              <a:rPr lang="fi-FI" dirty="0">
                <a:latin typeface="+mj-lt"/>
              </a:rPr>
              <a:t>WLAN ei ole kenenkään omistama nimi vaan yleisnimi. </a:t>
            </a:r>
          </a:p>
          <a:p>
            <a:pPr marL="0" indent="0">
              <a:buNone/>
            </a:pPr>
            <a:r>
              <a:rPr lang="fi-FI" b="1" dirty="0">
                <a:latin typeface="+mj-lt"/>
              </a:rPr>
              <a:t>WiFi</a:t>
            </a:r>
          </a:p>
          <a:p>
            <a:pPr lvl="1"/>
            <a:r>
              <a:rPr lang="fi-FI" dirty="0">
                <a:latin typeface="+mj-lt"/>
              </a:rPr>
              <a:t>Wi-Fi Alliancen tavaramerkki. </a:t>
            </a:r>
          </a:p>
          <a:p>
            <a:pPr lvl="1"/>
            <a:r>
              <a:rPr lang="fi-FI" dirty="0">
                <a:latin typeface="+mj-lt"/>
              </a:rPr>
              <a:t>Wi-Fi Alliance määrittelee ja testaa WLAN-tuotteiden keskinäistä yhteensopivuuksia.</a:t>
            </a:r>
          </a:p>
          <a:p>
            <a:pPr lvl="1"/>
            <a:r>
              <a:rPr lang="fi-FI" dirty="0">
                <a:latin typeface="+mj-lt"/>
              </a:rPr>
              <a:t>Hyväksytyt tuotteet toimivat keskenään yhteen. </a:t>
            </a:r>
          </a:p>
          <a:p>
            <a:pPr lvl="1"/>
            <a:r>
              <a:rPr lang="fi-FI" dirty="0">
                <a:latin typeface="+mj-lt"/>
              </a:rPr>
              <a:t>Käytännössä kaikki markkinoilla olevat laitteet ovat Wi-Fi Alliance hyväksymiä. 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582D35A-AD5C-9AED-D2BC-7F6F2C369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2739209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A3C0D6-AAD8-5F2F-E9E6-A1D8980E4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Älylaitteen käyttö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EDADCDE-2F75-361F-7560-012F4BFBF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LAITETURVALLISUUS</a:t>
            </a:r>
          </a:p>
          <a:p>
            <a:r>
              <a:rPr lang="fi-FI" dirty="0">
                <a:latin typeface="+mj-lt"/>
              </a:rPr>
              <a:t>Tutustu ohjeisiin ennen laitteen käynnistämistä (verkossa tai manuaalista).</a:t>
            </a:r>
          </a:p>
          <a:p>
            <a:r>
              <a:rPr lang="fi-FI" dirty="0">
                <a:latin typeface="+mj-lt"/>
              </a:rPr>
              <a:t>Seuraa laitteen käyttöönoton asennusta, vaikka se tapahtuukin pääsääntöisesti automaattisesti: voit joutua valitsemaan esim. käyttökielen.</a:t>
            </a:r>
          </a:p>
          <a:p>
            <a:r>
              <a:rPr lang="fi-FI" dirty="0">
                <a:latin typeface="+mj-lt"/>
              </a:rPr>
              <a:t>Käyttäessäsi verkkopalveluita (sähköposti, pilvipalvelut ym.) luo palveluun käyttäjätili. Se määrittelee profiilisi kyseisessä palvelussa.</a:t>
            </a:r>
          </a:p>
          <a:p>
            <a:r>
              <a:rPr lang="fi-FI" dirty="0">
                <a:latin typeface="+mj-lt"/>
              </a:rPr>
              <a:t>Tutustu käytettävän ohjelman ohjeisiin, kun alat sitä käyttämään.</a:t>
            </a:r>
          </a:p>
          <a:p>
            <a:r>
              <a:rPr lang="fi-FI" dirty="0">
                <a:latin typeface="+mj-lt"/>
              </a:rPr>
              <a:t>Tarkista noin kerran kuukaudessa älylaitteiden päivitykset fyysisesti (laiteen asetukset / sovelluskauppa), vaikka automaattiset päivitykset ovatkin päällä. Näin varmistat, että kaikki sovellukset ovat varmasti ajan tasalla.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AA14373-2FE8-1BE0-1C48-E6CAB59C8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128535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F41097-3CF8-F424-EA84-235DBF5B0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Sovellus ja käyttöjärjestelmä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FE42A9D-5264-EF5B-10DF-25E8C80B8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06548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3200" b="1" dirty="0">
                <a:latin typeface="+mj-lt"/>
              </a:rPr>
              <a:t>SOVELLUS</a:t>
            </a:r>
          </a:p>
          <a:p>
            <a:r>
              <a:rPr lang="fi-FI" sz="3200" dirty="0">
                <a:latin typeface="+mj-lt"/>
              </a:rPr>
              <a:t>Englanniksi </a:t>
            </a:r>
            <a:r>
              <a:rPr lang="fi-FI" sz="3200" dirty="0" err="1">
                <a:latin typeface="+mj-lt"/>
              </a:rPr>
              <a:t>App</a:t>
            </a:r>
            <a:r>
              <a:rPr lang="fi-FI" sz="3200" dirty="0">
                <a:latin typeface="+mj-lt"/>
              </a:rPr>
              <a:t> = ohjelmisto tai peli, joka ladataan laitteelle.</a:t>
            </a:r>
          </a:p>
          <a:p>
            <a:r>
              <a:rPr lang="fi-FI" sz="3200" dirty="0">
                <a:latin typeface="+mj-lt"/>
              </a:rPr>
              <a:t>Sovelluksia on kätevää hankkia laitteen omasta sovelluskaupasta.</a:t>
            </a:r>
          </a:p>
          <a:p>
            <a:pPr marL="0" indent="0">
              <a:buNone/>
            </a:pPr>
            <a:r>
              <a:rPr lang="fi-FI" sz="3200" b="1" dirty="0">
                <a:latin typeface="+mj-lt"/>
              </a:rPr>
              <a:t>KÄYTTÖJÄRJESTELMÄ</a:t>
            </a:r>
          </a:p>
          <a:p>
            <a:r>
              <a:rPr lang="fi-FI" sz="3200" dirty="0">
                <a:latin typeface="+mj-lt"/>
              </a:rPr>
              <a:t>Käyttöjärjestelmätiedon voi selvittää esimerkiksi Googlettamalla.</a:t>
            </a:r>
            <a:endParaRPr lang="fi-FI" sz="3200" b="1" dirty="0">
              <a:latin typeface="+mj-lt"/>
            </a:endParaRPr>
          </a:p>
          <a:p>
            <a:r>
              <a:rPr lang="fi-FI" sz="3200" dirty="0">
                <a:latin typeface="+mj-lt"/>
              </a:rPr>
              <a:t>Tietokoneissa tyypillisimpiä käyttöjärjestelmiä ovat Windows-, Linux ja </a:t>
            </a:r>
            <a:r>
              <a:rPr lang="fi-FI" sz="3200" dirty="0" err="1">
                <a:latin typeface="+mj-lt"/>
              </a:rPr>
              <a:t>MacOS</a:t>
            </a:r>
            <a:r>
              <a:rPr lang="fi-FI" sz="3200" dirty="0">
                <a:latin typeface="+mj-lt"/>
              </a:rPr>
              <a:t> -käyttöjärjestelmät.</a:t>
            </a:r>
          </a:p>
          <a:p>
            <a:r>
              <a:rPr lang="fi-FI" sz="3200" dirty="0">
                <a:latin typeface="+mj-lt"/>
              </a:rPr>
              <a:t>Tableteissa ja älypuhelimissa Apple käyttää iOS käyttöjärjestelmää. Esimerkiksi Samsung käyttää Android käyttöjärjestelmää.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5FC5980-0064-5ED2-407D-38E221BA9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904233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ADB6B2-0F74-7C85-C5CE-4AB9902CB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Yleisiä ohjelmia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645AB9D-3469-4590-A66C-AAF6547B3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25780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000" b="1" dirty="0">
                <a:latin typeface="+mj-lt"/>
              </a:rPr>
              <a:t>SELAIN</a:t>
            </a:r>
          </a:p>
          <a:p>
            <a:r>
              <a:rPr lang="fi-FI" sz="2000" dirty="0">
                <a:latin typeface="+mj-lt"/>
              </a:rPr>
              <a:t>Esimerkiksi Chrome, Edge, Firefox ja </a:t>
            </a:r>
            <a:r>
              <a:rPr lang="fi-FI" sz="2000" dirty="0" err="1">
                <a:latin typeface="+mj-lt"/>
              </a:rPr>
              <a:t>Opera</a:t>
            </a:r>
            <a:r>
              <a:rPr lang="fi-FI" sz="2000" dirty="0">
                <a:solidFill>
                  <a:srgbClr val="FF0000"/>
                </a:solidFill>
                <a:latin typeface="+mj-lt"/>
              </a:rPr>
              <a:t> </a:t>
            </a:r>
            <a:r>
              <a:rPr lang="fi-FI" sz="2000" dirty="0">
                <a:latin typeface="+mj-lt"/>
              </a:rPr>
              <a:t>ovat selainohjelmia. Ne mahdollistavat käyttäjälleen mm. katsella, lähettää ja jakaa tekstiä, kuvia ja verkkosivuilta löytyviä tietoja. </a:t>
            </a:r>
          </a:p>
          <a:p>
            <a:r>
              <a:rPr lang="fi-FI" sz="2000" dirty="0">
                <a:latin typeface="+mj-lt"/>
              </a:rPr>
              <a:t>Esimerkiksi verkkopankki ja pilvipalvelimet toimivat selainten kautta.</a:t>
            </a:r>
          </a:p>
          <a:p>
            <a:pPr marL="0" indent="0">
              <a:buNone/>
            </a:pPr>
            <a:r>
              <a:rPr lang="fi-FI" sz="2000" b="1" dirty="0">
                <a:latin typeface="+mj-lt"/>
              </a:rPr>
              <a:t>MUITA ESIMERKKEJÄ</a:t>
            </a:r>
          </a:p>
          <a:p>
            <a:r>
              <a:rPr lang="fi-FI" sz="2000" dirty="0">
                <a:latin typeface="+mj-lt"/>
              </a:rPr>
              <a:t>Taulukkolaskentaohjelmat: mm. Microsoft Excel, Google </a:t>
            </a:r>
            <a:r>
              <a:rPr lang="fi-FI" sz="2000" dirty="0" err="1">
                <a:latin typeface="+mj-lt"/>
              </a:rPr>
              <a:t>Sheets</a:t>
            </a:r>
            <a:r>
              <a:rPr lang="fi-FI" sz="2000" dirty="0">
                <a:latin typeface="+mj-lt"/>
              </a:rPr>
              <a:t>.</a:t>
            </a:r>
          </a:p>
          <a:p>
            <a:r>
              <a:rPr lang="fi-FI" sz="2000" dirty="0">
                <a:latin typeface="+mj-lt"/>
              </a:rPr>
              <a:t>Tekstinkäsittelyohjelmat: mm. Microsoft Word, Google </a:t>
            </a:r>
            <a:r>
              <a:rPr lang="fi-FI" sz="2000" dirty="0" err="1">
                <a:latin typeface="+mj-lt"/>
              </a:rPr>
              <a:t>Docs</a:t>
            </a:r>
            <a:r>
              <a:rPr lang="fi-FI" sz="2000" dirty="0">
                <a:latin typeface="+mj-lt"/>
              </a:rPr>
              <a:t>.</a:t>
            </a:r>
          </a:p>
          <a:p>
            <a:r>
              <a:rPr lang="fi-FI" sz="2000" dirty="0">
                <a:latin typeface="+mj-lt"/>
              </a:rPr>
              <a:t>LibreOffice: tietokoneelle ladattava maksuton toimisto-ohjelmisto.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469D38A-9023-3D52-6D4C-543352130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257800" cy="4351338"/>
          </a:xfrm>
        </p:spPr>
        <p:txBody>
          <a:bodyPr>
            <a:normAutofit/>
          </a:bodyPr>
          <a:lstStyle/>
          <a:p>
            <a:endParaRPr lang="fi-FI" sz="2200" dirty="0">
              <a:latin typeface="+mj-lt"/>
            </a:endParaRPr>
          </a:p>
          <a:p>
            <a:r>
              <a:rPr lang="fi-FI" sz="2200" dirty="0">
                <a:latin typeface="+mj-lt"/>
              </a:rPr>
              <a:t>Kaikkien laitekohtaisten ohjelmien- ja sovellusten päivitykset ovat keskeinen osa laitteen tietoturvaa, joten pidä päivitykset ajan tasalla.</a:t>
            </a:r>
          </a:p>
          <a:p>
            <a:r>
              <a:rPr lang="fi-FI" sz="2200" dirty="0">
                <a:latin typeface="+mj-lt"/>
              </a:rPr>
              <a:t>Laitteen- ja tilien salasanat suojaavat yksityisyyttäsi.</a:t>
            </a:r>
          </a:p>
          <a:p>
            <a:r>
              <a:rPr lang="fi-FI" sz="2200" dirty="0">
                <a:latin typeface="+mj-lt"/>
              </a:rPr>
              <a:t>Lähes kaikkiin ohjelmiin löytyy netistä hyviä käyttövinkkejä ja ohjeita.</a:t>
            </a:r>
          </a:p>
          <a:p>
            <a:pPr marL="0" indent="0">
              <a:buNone/>
            </a:pPr>
            <a:r>
              <a:rPr lang="fi-FI" sz="2200" dirty="0">
                <a:latin typeface="+mj-lt"/>
              </a:rPr>
              <a:t>Pikakysymys</a:t>
            </a:r>
          </a:p>
          <a:p>
            <a:r>
              <a:rPr lang="fi-FI" sz="2200" dirty="0">
                <a:latin typeface="+mj-lt"/>
              </a:rPr>
              <a:t>Millä ohjelmalla tekisit asiakirjan, jossa on paljon tekstiä ja muutama valokuva?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256EEC-F1C2-0BF9-3B79-12B21C68A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3598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9252FD-2091-C537-9C25-86D416931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Tiedostot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F5BA86-20BA-070D-89FF-D077BBB3E8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i-FI" sz="2000" b="1" dirty="0">
                <a:latin typeface="+mj-lt"/>
              </a:rPr>
              <a:t>TIEDOSTO (FILE) </a:t>
            </a:r>
          </a:p>
          <a:p>
            <a:r>
              <a:rPr lang="fi-FI" sz="2000" dirty="0">
                <a:latin typeface="+mj-lt"/>
              </a:rPr>
              <a:t>Tiedostolla tarkoitetaan kiintolevylle tai muulle tallennusvälineelle tallennettua tietoa, joka on tallennettu omaksi kokonaisuudeksi ohjelman käyttämään tallennusmuotoon.</a:t>
            </a:r>
          </a:p>
          <a:p>
            <a:pPr marL="0" indent="0">
              <a:buNone/>
            </a:pPr>
            <a:r>
              <a:rPr lang="fi-FI" sz="2000" b="1" dirty="0">
                <a:latin typeface="+mj-lt"/>
              </a:rPr>
              <a:t>TALLENNUSMUOTOJA</a:t>
            </a:r>
          </a:p>
          <a:p>
            <a:r>
              <a:rPr lang="fi-FI" sz="2000" dirty="0">
                <a:latin typeface="+mj-lt"/>
              </a:rPr>
              <a:t>Word-tekstiasiakirja: doc tai </a:t>
            </a:r>
            <a:r>
              <a:rPr lang="fi-FI" sz="2000" dirty="0" err="1">
                <a:latin typeface="+mj-lt"/>
              </a:rPr>
              <a:t>docs</a:t>
            </a:r>
            <a:r>
              <a:rPr lang="fi-FI" sz="2000" dirty="0">
                <a:latin typeface="+mj-lt"/>
              </a:rPr>
              <a:t>, tekstitiedosto (toisinaan lyhennetty TXT).</a:t>
            </a:r>
          </a:p>
          <a:p>
            <a:r>
              <a:rPr lang="fi-FI" sz="2000" dirty="0">
                <a:latin typeface="+mj-lt"/>
              </a:rPr>
              <a:t>Excel: xls tai </a:t>
            </a:r>
            <a:r>
              <a:rPr lang="fi-FI" sz="2000" dirty="0" err="1">
                <a:latin typeface="+mj-lt"/>
              </a:rPr>
              <a:t>xlsx</a:t>
            </a:r>
            <a:r>
              <a:rPr lang="fi-FI" sz="2000" dirty="0">
                <a:latin typeface="+mj-lt"/>
              </a:rPr>
              <a:t> ohjelmaversiosta riippuen.</a:t>
            </a:r>
          </a:p>
          <a:p>
            <a:r>
              <a:rPr lang="fi-FI" sz="2000" dirty="0">
                <a:latin typeface="+mj-lt"/>
              </a:rPr>
              <a:t>Tunnistat asiakirjan muodon tallennenimen pisteen jälkeen olevasta lyhenteestä.</a:t>
            </a:r>
          </a:p>
          <a:p>
            <a:r>
              <a:rPr lang="fi-FI" sz="2000" dirty="0">
                <a:latin typeface="+mj-lt"/>
              </a:rPr>
              <a:t>Vihje: Jos et tiedä vastaanottajan tekstinkäsittelyohjelmaa, tallenna asiakirja RTF-formaattiin.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6A86CD-F4A2-DE13-27BC-07B709A718B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fi-FI" sz="2200" dirty="0">
                <a:latin typeface="+mj-lt"/>
              </a:rPr>
              <a:t>Jos haluat lukita asiakirjan muokattavuuden, tallenna se PDF-tiedostoksi. Tämän voi tehdä lähes kaikilla tekstinkäsittelyohjelmilla.</a:t>
            </a:r>
          </a:p>
          <a:p>
            <a:r>
              <a:rPr lang="fi-FI" sz="2200" dirty="0">
                <a:latin typeface="+mj-lt"/>
              </a:rPr>
              <a:t>Sähköpostin liitetiedostoina voi lähettää rajatun kokoisia asiakirjoja (esim. max 20 Mt eli Megatavua).</a:t>
            </a:r>
          </a:p>
          <a:p>
            <a:r>
              <a:rPr lang="fi-FI" sz="2200" dirty="0">
                <a:latin typeface="+mj-lt"/>
              </a:rPr>
              <a:t>Isojen tiedostojen siirtämiseen kannattaa käyttää esimerkiksi pilvipalvelimia OneDrive / Google </a:t>
            </a:r>
            <a:r>
              <a:rPr lang="fi-FI" sz="2200" dirty="0" err="1">
                <a:latin typeface="+mj-lt"/>
              </a:rPr>
              <a:t>Drive</a:t>
            </a:r>
            <a:r>
              <a:rPr lang="fi-FI" sz="2200" dirty="0">
                <a:latin typeface="+mj-lt"/>
              </a:rPr>
              <a:t>, eli tallentaa asiakirja pilvipalveluun ja jakaa sen linkki sähköpostilla.</a:t>
            </a:r>
          </a:p>
          <a:p>
            <a:r>
              <a:rPr lang="fi-FI" sz="2200" dirty="0">
                <a:latin typeface="+mj-lt"/>
              </a:rPr>
              <a:t>Muista suojata asiakirjasi!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BD9BF47-2D35-519E-A187-81C0497D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4009623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B27E5C3D13A414AB07F2BB1001EC1AD" ma:contentTypeVersion="5" ma:contentTypeDescription="Luo uusi asiakirja." ma:contentTypeScope="" ma:versionID="ac170048d010564ed50162e96dbf9b5c">
  <xsd:schema xmlns:xsd="http://www.w3.org/2001/XMLSchema" xmlns:xs="http://www.w3.org/2001/XMLSchema" xmlns:p="http://schemas.microsoft.com/office/2006/metadata/properties" xmlns:ns3="c90f0c7e-15a3-4855-abed-c99e5ae4176c" targetNamespace="http://schemas.microsoft.com/office/2006/metadata/properties" ma:root="true" ma:fieldsID="4ca0e06749d3de83eef4df46bc85a7b1" ns3:_="">
    <xsd:import namespace="c90f0c7e-15a3-4855-abed-c99e5ae4176c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0f0c7e-15a3-4855-abed-c99e5ae4176c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0f0c7e-15a3-4855-abed-c99e5ae4176c" xsi:nil="true"/>
  </documentManagement>
</p:properties>
</file>

<file path=customXml/itemProps1.xml><?xml version="1.0" encoding="utf-8"?>
<ds:datastoreItem xmlns:ds="http://schemas.openxmlformats.org/officeDocument/2006/customXml" ds:itemID="{C69D7ED0-ED35-44CA-97E9-481531649F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0f0c7e-15a3-4855-abed-c99e5ae417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B25EF4-6ABE-4078-852A-CFC84872E5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75661C-150C-4CF3-9202-28C51E35B715}">
  <ds:schemaRefs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c90f0c7e-15a3-4855-abed-c99e5ae4176c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2677</TotalTime>
  <Words>1930</Words>
  <Application>Microsoft Office PowerPoint</Application>
  <PresentationFormat>Laajakuva</PresentationFormat>
  <Paragraphs>243</Paragraphs>
  <Slides>16</Slides>
  <Notes>16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Office-teema</vt:lpstr>
      <vt:lpstr>1_Office-teema</vt:lpstr>
      <vt:lpstr>Digiopastaja-koulutus Osa 3  Digitaidot 1</vt:lpstr>
      <vt:lpstr>Laitteiden valinta käyttötarpeen mukaan</vt:lpstr>
      <vt:lpstr>Pohdi ensin, hanki sitten</vt:lpstr>
      <vt:lpstr>Tietoliikenneyhteydet</vt:lpstr>
      <vt:lpstr>WiFi ja WLAN</vt:lpstr>
      <vt:lpstr>Älylaitteen käyttö</vt:lpstr>
      <vt:lpstr>Sovellus ja käyttöjärjestelmä</vt:lpstr>
      <vt:lpstr>Yleisiä ohjelmia</vt:lpstr>
      <vt:lpstr>Tiedostot</vt:lpstr>
      <vt:lpstr>Pilvipalvelut</vt:lpstr>
      <vt:lpstr>Sähköposti</vt:lpstr>
      <vt:lpstr>Medialukutaito</vt:lpstr>
      <vt:lpstr>Tiedonhaku netissä</vt:lpstr>
      <vt:lpstr>Lähteet ja lisäinfoa</vt:lpstr>
      <vt:lpstr>Osaamismerkin suorittaminen</vt:lpstr>
      <vt:lpstr>Kymenlaakson Digitukiverkosto</vt:lpstr>
    </vt:vector>
  </TitlesOfParts>
  <Company>Kotkan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Digiopastaja-koulutus Osa 3 Digitaidot</dc:title>
  <dc:creator>Jaana Feldt</dc:creator>
  <cp:lastModifiedBy>Hukka Anni</cp:lastModifiedBy>
  <cp:revision>35</cp:revision>
  <dcterms:created xsi:type="dcterms:W3CDTF">2022-08-16T09:32:08Z</dcterms:created>
  <dcterms:modified xsi:type="dcterms:W3CDTF">2025-08-01T07:47:13Z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0x010100DB27E5C3D13A414AB07F2BB1001EC1AD</vt:lpwstr>
  </property>
</Properties>
</file>