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69" r:id="rId6"/>
    <p:sldId id="270" r:id="rId7"/>
    <p:sldId id="271" r:id="rId8"/>
    <p:sldId id="273" r:id="rId9"/>
    <p:sldId id="276" r:id="rId10"/>
    <p:sldId id="259" r:id="rId11"/>
    <p:sldId id="258" r:id="rId12"/>
    <p:sldId id="272" r:id="rId13"/>
    <p:sldId id="267" r:id="rId14"/>
    <p:sldId id="266" r:id="rId15"/>
    <p:sldId id="263" r:id="rId16"/>
    <p:sldId id="261" r:id="rId17"/>
    <p:sldId id="275" r:id="rId18"/>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B06C2D-686C-433A-A24D-C030E7FF52D0}" v="11" dt="2025-07-28T09:24:42.0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2" autoAdjust="0"/>
    <p:restoredTop sz="85830" autoAdjust="0"/>
  </p:normalViewPr>
  <p:slideViewPr>
    <p:cSldViewPr snapToGrid="0">
      <p:cViewPr varScale="1">
        <p:scale>
          <a:sx n="136" d="100"/>
          <a:sy n="136" d="100"/>
        </p:scale>
        <p:origin x="1182" y="13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kka Anni" userId="b9b46f22-43d7-48e8-b86a-68667cde6f67" providerId="ADAL" clId="{EEB06C2D-686C-433A-A24D-C030E7FF52D0}"/>
    <pc:docChg chg="modSld">
      <pc:chgData name="Hukka Anni" userId="b9b46f22-43d7-48e8-b86a-68667cde6f67" providerId="ADAL" clId="{EEB06C2D-686C-433A-A24D-C030E7FF52D0}" dt="2025-07-28T09:21:47.601" v="9"/>
      <pc:docMkLst>
        <pc:docMk/>
      </pc:docMkLst>
      <pc:sldChg chg="modSp mod">
        <pc:chgData name="Hukka Anni" userId="b9b46f22-43d7-48e8-b86a-68667cde6f67" providerId="ADAL" clId="{EEB06C2D-686C-433A-A24D-C030E7FF52D0}" dt="2025-07-28T09:21:47.601" v="9"/>
        <pc:sldMkLst>
          <pc:docMk/>
          <pc:sldMk cId="388543971" sldId="272"/>
        </pc:sldMkLst>
        <pc:spChg chg="mod">
          <ac:chgData name="Hukka Anni" userId="b9b46f22-43d7-48e8-b86a-68667cde6f67" providerId="ADAL" clId="{EEB06C2D-686C-433A-A24D-C030E7FF52D0}" dt="2025-07-28T08:27:31.832" v="8" actId="20577"/>
          <ac:spMkLst>
            <pc:docMk/>
            <pc:sldMk cId="388543971" sldId="272"/>
            <ac:spMk id="3" creationId="{00000000-0000-0000-0000-000000000000}"/>
          </ac:spMkLst>
        </pc:spChg>
        <pc:spChg chg="mod">
          <ac:chgData name="Hukka Anni" userId="b9b46f22-43d7-48e8-b86a-68667cde6f67" providerId="ADAL" clId="{EEB06C2D-686C-433A-A24D-C030E7FF52D0}" dt="2025-07-28T09:21:47.601" v="9"/>
          <ac:spMkLst>
            <pc:docMk/>
            <pc:sldMk cId="388543971" sldId="272"/>
            <ac:spMk id="4" creationId="{00000000-0000-0000-0000-000000000000}"/>
          </ac:spMkLst>
        </pc:spChg>
      </pc:sldChg>
    </pc:docChg>
  </pc:docChgLst>
  <pc:docChgLst>
    <pc:chgData name="Hukka Anni" userId="b9b46f22-43d7-48e8-b86a-68667cde6f67" providerId="ADAL" clId="{A27BF9ED-BFBB-4C63-B2FA-23E84EE39A7F}"/>
    <pc:docChg chg="custSel modSld">
      <pc:chgData name="Hukka Anni" userId="b9b46f22-43d7-48e8-b86a-68667cde6f67" providerId="ADAL" clId="{A27BF9ED-BFBB-4C63-B2FA-23E84EE39A7F}" dt="2025-07-25T07:01:38.381" v="9" actId="27636"/>
      <pc:docMkLst>
        <pc:docMk/>
      </pc:docMkLst>
      <pc:sldChg chg="modSp mod">
        <pc:chgData name="Hukka Anni" userId="b9b46f22-43d7-48e8-b86a-68667cde6f67" providerId="ADAL" clId="{A27BF9ED-BFBB-4C63-B2FA-23E84EE39A7F}" dt="2025-07-25T07:01:38.381" v="9" actId="27636"/>
        <pc:sldMkLst>
          <pc:docMk/>
          <pc:sldMk cId="3807696925" sldId="266"/>
        </pc:sldMkLst>
        <pc:spChg chg="mod">
          <ac:chgData name="Hukka Anni" userId="b9b46f22-43d7-48e8-b86a-68667cde6f67" providerId="ADAL" clId="{A27BF9ED-BFBB-4C63-B2FA-23E84EE39A7F}" dt="2025-07-25T07:01:38.381" v="9" actId="27636"/>
          <ac:spMkLst>
            <pc:docMk/>
            <pc:sldMk cId="3807696925" sldId="266"/>
            <ac:spMk id="3" creationId="{00000000-0000-0000-0000-000000000000}"/>
          </ac:spMkLst>
        </pc:spChg>
        <pc:spChg chg="mod">
          <ac:chgData name="Hukka Anni" userId="b9b46f22-43d7-48e8-b86a-68667cde6f67" providerId="ADAL" clId="{A27BF9ED-BFBB-4C63-B2FA-23E84EE39A7F}" dt="2025-07-25T07:01:38.378" v="8" actId="27636"/>
          <ac:spMkLst>
            <pc:docMk/>
            <pc:sldMk cId="3807696925" sldId="266"/>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9A9730-3C36-412C-9D05-44B0FD0D80D1}" type="datetimeFigureOut">
              <a:rPr lang="fi-FI" smtClean="0"/>
              <a:t>1.8.2025</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FDAF4D-49F5-488D-BFD2-A0C2DDE24FF5}" type="slidenum">
              <a:rPr lang="fi-FI" smtClean="0"/>
              <a:t>‹#›</a:t>
            </a:fld>
            <a:endParaRPr lang="fi-FI"/>
          </a:p>
        </p:txBody>
      </p:sp>
    </p:spTree>
    <p:extLst>
      <p:ext uri="{BB962C8B-B14F-4D97-AF65-F5344CB8AC3E}">
        <p14:creationId xmlns:p14="http://schemas.microsoft.com/office/powerpoint/2010/main" val="4294415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Suosittelemme varaamaan tämä osion läpikäymiseen n. kolme tuntia. Muista tauottaa!</a:t>
            </a:r>
          </a:p>
          <a:p>
            <a:r>
              <a:rPr lang="fi-FI" i="1" dirty="0"/>
              <a:t>Tätä osiota varten perehdy etukäteen DVV:n Digituen Digitukijan tarvitsema osaaminen -sivuun. Löydät sieltä tutkittua tietoa minkälaisissa asioissa erilaiset asiakasryhmät tarvitsevat tukea. Perehdy ja hyödynnä 2023 julkaistua Yhteenveto digitukijoiden tarvitsemasta osaamisesta -raporttia. Perehdy myös </a:t>
            </a:r>
            <a:r>
              <a:rPr lang="fi-FI" i="1" dirty="0" err="1"/>
              <a:t>SeniorSurfin</a:t>
            </a:r>
            <a:r>
              <a:rPr lang="fi-FI" i="1" dirty="0"/>
              <a:t> Opastamisen ohjeet -sivuun ja sieltä löytyvään pdf-materiaaliin. Sitä on tarkoitus käydä läpi ja täydentää tämän osioin dioja. Näiden aineistojen tietoja ei ole siirretty tämän kurssin dioille, sillä asiat on esitetty alkuperäisissä aineistoissa erinomaisesti - hyödynnämme niitä! Linkit edellä mainittuihin löytyvät linkkidialta!</a:t>
            </a:r>
          </a:p>
          <a:p>
            <a:endParaRPr lang="fi-FI" dirty="0"/>
          </a:p>
        </p:txBody>
      </p:sp>
      <p:sp>
        <p:nvSpPr>
          <p:cNvPr id="4" name="Dian numeron paikkamerkki 3"/>
          <p:cNvSpPr>
            <a:spLocks noGrp="1"/>
          </p:cNvSpPr>
          <p:nvPr>
            <p:ph type="sldNum" sz="quarter" idx="10"/>
          </p:nvPr>
        </p:nvSpPr>
        <p:spPr/>
        <p:txBody>
          <a:bodyPr/>
          <a:lstStyle/>
          <a:p>
            <a:fld id="{87FDAF4D-49F5-488D-BFD2-A0C2DDE24FF5}" type="slidenum">
              <a:rPr lang="fi-FI" smtClean="0"/>
              <a:t>1</a:t>
            </a:fld>
            <a:endParaRPr lang="fi-FI"/>
          </a:p>
        </p:txBody>
      </p:sp>
    </p:spTree>
    <p:extLst>
      <p:ext uri="{BB962C8B-B14F-4D97-AF65-F5344CB8AC3E}">
        <p14:creationId xmlns:p14="http://schemas.microsoft.com/office/powerpoint/2010/main" val="40087843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Digiopastustilanteessa saattaa herätä huoli opastettavan tilanteesta ja toimintakyvystä. Digiopastaja ei ole vastuussa asiakkaan hyvinvoinnista, eli digiopastajan tulee näissä tilanteissa muistaa oman asemansa ja tehtävänsä rajat. Jos huoli herää, voit tehdä ilmoituksen sosiaalihuollon tarpeesta. Ilmoituksen voi tehdä asiakkaan suostumuksella tai ilman henkilön suostumusta. Tällöin vastuu siirtyy asiasta vastaavalle viranomaiselle. Kymenlaakson hyvinvointialueen huoli-ilmoituksen linkki löytyy Lähteet ja lisäinfoa -dialta. Tutustukaa yhdessä huoli-ilmoituksen verkkosivuun. </a:t>
            </a:r>
          </a:p>
          <a:p>
            <a:r>
              <a:rPr lang="fi-FI" i="1" dirty="0"/>
              <a:t>Kun kyseessä on kotikäynti, niin suosittelemme </a:t>
            </a:r>
            <a:r>
              <a:rPr lang="fi-FI" i="1" dirty="0" err="1"/>
              <a:t>SeniorSurfin</a:t>
            </a:r>
            <a:r>
              <a:rPr lang="fi-FI" i="1" dirty="0"/>
              <a:t> Digiopastaja kävi täällä -lomakkeen tai muun vastaavan dokumentin käyttöä ja jättämistä asiakkaalle. Lomake löytyy </a:t>
            </a:r>
            <a:r>
              <a:rPr lang="fi-FI" i="1" dirty="0" err="1"/>
              <a:t>SeniorSurfin</a:t>
            </a:r>
            <a:r>
              <a:rPr lang="fi-FI" i="1" dirty="0"/>
              <a:t> verkkosivuilta, </a:t>
            </a:r>
            <a:r>
              <a:rPr kumimoji="0" lang="fi-FI" sz="1200" b="0" i="1" u="none" strike="noStrike" kern="1200" cap="none" spc="0" normalizeH="0" baseline="0" noProof="0" dirty="0">
                <a:ln>
                  <a:noFill/>
                </a:ln>
                <a:solidFill>
                  <a:prstClr val="black"/>
                </a:solidFill>
                <a:effectLst/>
                <a:uLnTx/>
                <a:uFillTx/>
                <a:latin typeface="Calibri" panose="020F0502020204030204"/>
                <a:ea typeface="+mn-ea"/>
                <a:cs typeface="+mn-cs"/>
              </a:rPr>
              <a:t>linkki verkkosivulle löytyy lähteistä. Kun käytetään lomaketta, vältetään mahdolliset ikävät jälkiselvittelyt (ikäihminen, muistisairaus tms. tilanne).</a:t>
            </a:r>
            <a:endParaRPr lang="fi-FI" i="1" dirty="0"/>
          </a:p>
        </p:txBody>
      </p:sp>
      <p:sp>
        <p:nvSpPr>
          <p:cNvPr id="4" name="Dian numeron paikkamerkki 3"/>
          <p:cNvSpPr>
            <a:spLocks noGrp="1"/>
          </p:cNvSpPr>
          <p:nvPr>
            <p:ph type="sldNum" sz="quarter" idx="5"/>
          </p:nvPr>
        </p:nvSpPr>
        <p:spPr/>
        <p:txBody>
          <a:bodyPr/>
          <a:lstStyle/>
          <a:p>
            <a:fld id="{87FDAF4D-49F5-488D-BFD2-A0C2DDE24FF5}" type="slidenum">
              <a:rPr lang="fi-FI" smtClean="0"/>
              <a:t>10</a:t>
            </a:fld>
            <a:endParaRPr lang="fi-FI"/>
          </a:p>
        </p:txBody>
      </p:sp>
    </p:spTree>
    <p:extLst>
      <p:ext uri="{BB962C8B-B14F-4D97-AF65-F5344CB8AC3E}">
        <p14:creationId xmlns:p14="http://schemas.microsoft.com/office/powerpoint/2010/main" val="32540143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i="1" dirty="0"/>
          </a:p>
        </p:txBody>
      </p:sp>
      <p:sp>
        <p:nvSpPr>
          <p:cNvPr id="4" name="Dian numeron paikkamerkki 3"/>
          <p:cNvSpPr>
            <a:spLocks noGrp="1"/>
          </p:cNvSpPr>
          <p:nvPr>
            <p:ph type="sldNum" sz="quarter" idx="5"/>
          </p:nvPr>
        </p:nvSpPr>
        <p:spPr/>
        <p:txBody>
          <a:bodyPr/>
          <a:lstStyle/>
          <a:p>
            <a:fld id="{87FDAF4D-49F5-488D-BFD2-A0C2DDE24FF5}" type="slidenum">
              <a:rPr lang="fi-FI" smtClean="0"/>
              <a:t>11</a:t>
            </a:fld>
            <a:endParaRPr lang="fi-FI"/>
          </a:p>
        </p:txBody>
      </p:sp>
    </p:spTree>
    <p:extLst>
      <p:ext uri="{BB962C8B-B14F-4D97-AF65-F5344CB8AC3E}">
        <p14:creationId xmlns:p14="http://schemas.microsoft.com/office/powerpoint/2010/main" val="2864307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i="1" dirty="0"/>
              <a:t>Vapaaehtoinen tehtävä.</a:t>
            </a:r>
          </a:p>
          <a:p>
            <a:endParaRPr lang="fi-FI" dirty="0"/>
          </a:p>
        </p:txBody>
      </p:sp>
      <p:sp>
        <p:nvSpPr>
          <p:cNvPr id="4" name="Dian numeron paikkamerkki 3"/>
          <p:cNvSpPr>
            <a:spLocks noGrp="1"/>
          </p:cNvSpPr>
          <p:nvPr>
            <p:ph type="sldNum" sz="quarter" idx="5"/>
          </p:nvPr>
        </p:nvSpPr>
        <p:spPr/>
        <p:txBody>
          <a:bodyPr/>
          <a:lstStyle/>
          <a:p>
            <a:fld id="{87FDAF4D-49F5-488D-BFD2-A0C2DDE24FF5}" type="slidenum">
              <a:rPr lang="fi-FI" smtClean="0"/>
              <a:t>12</a:t>
            </a:fld>
            <a:endParaRPr lang="fi-FI"/>
          </a:p>
        </p:txBody>
      </p:sp>
    </p:spTree>
    <p:extLst>
      <p:ext uri="{BB962C8B-B14F-4D97-AF65-F5344CB8AC3E}">
        <p14:creationId xmlns:p14="http://schemas.microsoft.com/office/powerpoint/2010/main" val="40499981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Vapaaehtoinen tehtävä.</a:t>
            </a:r>
          </a:p>
        </p:txBody>
      </p:sp>
      <p:sp>
        <p:nvSpPr>
          <p:cNvPr id="4" name="Dian numeron paikkamerkki 3"/>
          <p:cNvSpPr>
            <a:spLocks noGrp="1"/>
          </p:cNvSpPr>
          <p:nvPr>
            <p:ph type="sldNum" sz="quarter" idx="5"/>
          </p:nvPr>
        </p:nvSpPr>
        <p:spPr/>
        <p:txBody>
          <a:bodyPr/>
          <a:lstStyle/>
          <a:p>
            <a:fld id="{87FDAF4D-49F5-488D-BFD2-A0C2DDE24FF5}" type="slidenum">
              <a:rPr lang="fi-FI" smtClean="0"/>
              <a:t>13</a:t>
            </a:fld>
            <a:endParaRPr lang="fi-FI"/>
          </a:p>
        </p:txBody>
      </p:sp>
    </p:spTree>
    <p:extLst>
      <p:ext uri="{BB962C8B-B14F-4D97-AF65-F5344CB8AC3E}">
        <p14:creationId xmlns:p14="http://schemas.microsoft.com/office/powerpoint/2010/main" val="13427990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i="1" dirty="0"/>
          </a:p>
        </p:txBody>
      </p:sp>
      <p:sp>
        <p:nvSpPr>
          <p:cNvPr id="4" name="Dian numeron paikkamerkki 3"/>
          <p:cNvSpPr>
            <a:spLocks noGrp="1"/>
          </p:cNvSpPr>
          <p:nvPr>
            <p:ph type="sldNum" sz="quarter" idx="5"/>
          </p:nvPr>
        </p:nvSpPr>
        <p:spPr/>
        <p:txBody>
          <a:bodyPr/>
          <a:lstStyle/>
          <a:p>
            <a:fld id="{87FDAF4D-49F5-488D-BFD2-A0C2DDE24FF5}" type="slidenum">
              <a:rPr lang="fi-FI" smtClean="0"/>
              <a:t>14</a:t>
            </a:fld>
            <a:endParaRPr lang="fi-FI"/>
          </a:p>
        </p:txBody>
      </p:sp>
    </p:spTree>
    <p:extLst>
      <p:ext uri="{BB962C8B-B14F-4D97-AF65-F5344CB8AC3E}">
        <p14:creationId xmlns:p14="http://schemas.microsoft.com/office/powerpoint/2010/main" val="3953658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i="1" dirty="0"/>
          </a:p>
        </p:txBody>
      </p:sp>
      <p:sp>
        <p:nvSpPr>
          <p:cNvPr id="4" name="Dian numeron paikkamerkki 3"/>
          <p:cNvSpPr>
            <a:spLocks noGrp="1"/>
          </p:cNvSpPr>
          <p:nvPr>
            <p:ph type="sldNum" sz="quarter" idx="5"/>
          </p:nvPr>
        </p:nvSpPr>
        <p:spPr/>
        <p:txBody>
          <a:bodyPr/>
          <a:lstStyle/>
          <a:p>
            <a:fld id="{87FDAF4D-49F5-488D-BFD2-A0C2DDE24FF5}" type="slidenum">
              <a:rPr lang="fi-FI" smtClean="0"/>
              <a:t>2</a:t>
            </a:fld>
            <a:endParaRPr lang="fi-FI"/>
          </a:p>
        </p:txBody>
      </p:sp>
    </p:spTree>
    <p:extLst>
      <p:ext uri="{BB962C8B-B14F-4D97-AF65-F5344CB8AC3E}">
        <p14:creationId xmlns:p14="http://schemas.microsoft.com/office/powerpoint/2010/main" val="2999220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HUOM: hyödynnä </a:t>
            </a:r>
            <a:r>
              <a:rPr lang="fi-FI" i="1" dirty="0" err="1"/>
              <a:t>SeniorSurfin</a:t>
            </a:r>
            <a:r>
              <a:rPr lang="fi-FI" i="1" dirty="0"/>
              <a:t> verkkomateriaaleja, mm. Arvostava kohtaaminen -pdf. Voit myös tulostaa kurssilaisille </a:t>
            </a:r>
            <a:r>
              <a:rPr lang="fi-FI" i="1" dirty="0" err="1"/>
              <a:t>k.o</a:t>
            </a:r>
            <a:r>
              <a:rPr lang="fi-FI" i="1" dirty="0"/>
              <a:t>. materiaalit. Linkki verkkosivulle löytyy lähteistä.</a:t>
            </a:r>
          </a:p>
        </p:txBody>
      </p:sp>
      <p:sp>
        <p:nvSpPr>
          <p:cNvPr id="4" name="Dian numeron paikkamerkki 3"/>
          <p:cNvSpPr>
            <a:spLocks noGrp="1"/>
          </p:cNvSpPr>
          <p:nvPr>
            <p:ph type="sldNum" sz="quarter" idx="5"/>
          </p:nvPr>
        </p:nvSpPr>
        <p:spPr/>
        <p:txBody>
          <a:bodyPr/>
          <a:lstStyle/>
          <a:p>
            <a:fld id="{87FDAF4D-49F5-488D-BFD2-A0C2DDE24FF5}" type="slidenum">
              <a:rPr lang="fi-FI" smtClean="0"/>
              <a:t>3</a:t>
            </a:fld>
            <a:endParaRPr lang="fi-FI"/>
          </a:p>
        </p:txBody>
      </p:sp>
    </p:spTree>
    <p:extLst>
      <p:ext uri="{BB962C8B-B14F-4D97-AF65-F5344CB8AC3E}">
        <p14:creationId xmlns:p14="http://schemas.microsoft.com/office/powerpoint/2010/main" val="165652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i="1" dirty="0"/>
              <a:t>On hyvä muistaa, että etätukea matkivia huijauksia on paljon. Anna digitukea aina turvallisesti ja oman digitukea tarjoavan tahon ohjeiden ja pelisääntöjen mukaisesti. Olemalla</a:t>
            </a:r>
            <a:r>
              <a:rPr lang="fi-FI" i="1" baseline="0" dirty="0"/>
              <a:t> osa DVV:n digituen verkostoa, jokainen opastaja sitoutuu DVV:n eettisiin ohjeisiin.</a:t>
            </a:r>
          </a:p>
          <a:p>
            <a:endParaRPr lang="fi-FI" dirty="0"/>
          </a:p>
          <a:p>
            <a:endParaRPr lang="fi-FI" dirty="0"/>
          </a:p>
        </p:txBody>
      </p:sp>
      <p:sp>
        <p:nvSpPr>
          <p:cNvPr id="4" name="Dian numeron paikkamerkki 3"/>
          <p:cNvSpPr>
            <a:spLocks noGrp="1"/>
          </p:cNvSpPr>
          <p:nvPr>
            <p:ph type="sldNum" sz="quarter" idx="10"/>
          </p:nvPr>
        </p:nvSpPr>
        <p:spPr/>
        <p:txBody>
          <a:bodyPr/>
          <a:lstStyle/>
          <a:p>
            <a:fld id="{87FDAF4D-49F5-488D-BFD2-A0C2DDE24FF5}" type="slidenum">
              <a:rPr lang="fi-FI" smtClean="0"/>
              <a:t>4</a:t>
            </a:fld>
            <a:endParaRPr lang="fi-FI"/>
          </a:p>
        </p:txBody>
      </p:sp>
    </p:spTree>
    <p:extLst>
      <p:ext uri="{BB962C8B-B14F-4D97-AF65-F5344CB8AC3E}">
        <p14:creationId xmlns:p14="http://schemas.microsoft.com/office/powerpoint/2010/main" val="1595105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Sekoita parit itse ohjatusti (hyödynnä halutessasi toiminnallista parinmuodostustapaa esim. legopalikat, hedelmän kuvat, tms.) eli tavoitteena tutustuminen/ryhmäytyminen, joten ei mielellään kavereita/tuttuja pareiksi. </a:t>
            </a:r>
          </a:p>
          <a:p>
            <a:r>
              <a:rPr lang="fi-FI" i="1" dirty="0"/>
              <a:t>Tehkää ensin tehtävä yksi. Kun annat vaihto-komennon, parit vaihtavat roolia ja siirtyvät tehtävään 2.</a:t>
            </a:r>
          </a:p>
        </p:txBody>
      </p:sp>
      <p:sp>
        <p:nvSpPr>
          <p:cNvPr id="4" name="Dian numeron paikkamerkki 3"/>
          <p:cNvSpPr>
            <a:spLocks noGrp="1"/>
          </p:cNvSpPr>
          <p:nvPr>
            <p:ph type="sldNum" sz="quarter" idx="5"/>
          </p:nvPr>
        </p:nvSpPr>
        <p:spPr/>
        <p:txBody>
          <a:bodyPr/>
          <a:lstStyle/>
          <a:p>
            <a:fld id="{87FDAF4D-49F5-488D-BFD2-A0C2DDE24FF5}" type="slidenum">
              <a:rPr lang="fi-FI" smtClean="0"/>
              <a:t>5</a:t>
            </a:fld>
            <a:endParaRPr lang="fi-FI"/>
          </a:p>
        </p:txBody>
      </p:sp>
    </p:spTree>
    <p:extLst>
      <p:ext uri="{BB962C8B-B14F-4D97-AF65-F5344CB8AC3E}">
        <p14:creationId xmlns:p14="http://schemas.microsoft.com/office/powerpoint/2010/main" val="3239075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Perehdy huolella DVV:n Digituen sivuihin. Löydät sieltä tutkittua tietoa missä asioissa erilaiset asiakasryhmät tarvitsevat tukea (linkki Lähteet ja lisätietoa -dialla). Tutustu 2023 julkaistuun Yhteenveto digitukijoiden tarvitsemasta osaamisesta -raporttiin. </a:t>
            </a:r>
          </a:p>
          <a:p>
            <a:r>
              <a:rPr kumimoji="0" lang="fi-FI" sz="1200" b="0" i="1" u="none" strike="noStrike" kern="1200" cap="none" spc="0" normalizeH="0" baseline="0" noProof="0" dirty="0">
                <a:ln>
                  <a:noFill/>
                </a:ln>
                <a:solidFill>
                  <a:prstClr val="black"/>
                </a:solidFill>
                <a:effectLst/>
                <a:uLnTx/>
                <a:uFillTx/>
                <a:latin typeface="Calibri" panose="020F0502020204030204"/>
                <a:ea typeface="+mn-ea"/>
                <a:cs typeface="+mn-cs"/>
              </a:rPr>
              <a:t>Hyödynnä </a:t>
            </a:r>
            <a:r>
              <a:rPr kumimoji="0" lang="fi-FI" sz="1200" b="0" i="1" u="none" strike="noStrike" kern="1200" cap="none" spc="0" normalizeH="0" baseline="0" noProof="0" dirty="0" err="1">
                <a:ln>
                  <a:noFill/>
                </a:ln>
                <a:solidFill>
                  <a:prstClr val="black"/>
                </a:solidFill>
                <a:effectLst/>
                <a:uLnTx/>
                <a:uFillTx/>
                <a:latin typeface="Calibri" panose="020F0502020204030204"/>
                <a:ea typeface="+mn-ea"/>
                <a:cs typeface="+mn-cs"/>
              </a:rPr>
              <a:t>SeniorSurfin</a:t>
            </a:r>
            <a:r>
              <a:rPr kumimoji="0" lang="fi-FI" sz="1200" b="0" i="1" u="none" strike="noStrike" kern="1200" cap="none" spc="0" normalizeH="0" baseline="0" noProof="0" dirty="0">
                <a:ln>
                  <a:noFill/>
                </a:ln>
                <a:solidFill>
                  <a:prstClr val="black"/>
                </a:solidFill>
                <a:effectLst/>
                <a:uLnTx/>
                <a:uFillTx/>
                <a:latin typeface="Calibri" panose="020F0502020204030204"/>
                <a:ea typeface="+mn-ea"/>
                <a:cs typeface="+mn-cs"/>
              </a:rPr>
              <a:t> verkkomateriaaleja, mm.  Apuvälineitä digilaitteiden käytön tueksi -pdf. Voit myös tulostaa kurssilaisille </a:t>
            </a:r>
            <a:r>
              <a:rPr kumimoji="0" lang="fi-FI" sz="1200" b="0" i="1" u="none" strike="noStrike" kern="1200" cap="none" spc="0" normalizeH="0" baseline="0" noProof="0" dirty="0" err="1">
                <a:ln>
                  <a:noFill/>
                </a:ln>
                <a:solidFill>
                  <a:prstClr val="black"/>
                </a:solidFill>
                <a:effectLst/>
                <a:uLnTx/>
                <a:uFillTx/>
                <a:latin typeface="Calibri" panose="020F0502020204030204"/>
                <a:ea typeface="+mn-ea"/>
                <a:cs typeface="+mn-cs"/>
              </a:rPr>
              <a:t>k.o</a:t>
            </a:r>
            <a:r>
              <a:rPr kumimoji="0" lang="fi-FI" sz="1200" b="0" i="1" u="none" strike="noStrike" kern="1200" cap="none" spc="0" normalizeH="0" baseline="0" noProof="0" dirty="0">
                <a:ln>
                  <a:noFill/>
                </a:ln>
                <a:solidFill>
                  <a:prstClr val="black"/>
                </a:solidFill>
                <a:effectLst/>
                <a:uLnTx/>
                <a:uFillTx/>
                <a:latin typeface="Calibri" panose="020F0502020204030204"/>
                <a:ea typeface="+mn-ea"/>
                <a:cs typeface="+mn-cs"/>
              </a:rPr>
              <a:t>. materiaalit. Linkki verkkosivulle löytyy lähteistä.</a:t>
            </a:r>
          </a:p>
          <a:p>
            <a:r>
              <a:rPr lang="fi-FI" i="1" dirty="0"/>
              <a:t>Opastettava voi näyttää sinulle esimerkiksi Vammaiskorttia, infokorttia Parkinsonin taudista, Migreeniyhdistyksen nauhaa tai vastaavaa. Jos et tiedä, mitä kortti oikeastaan tarkoittaa tai mitä tuolloin pitäisi erityisesti huomioida, voit kysyä sitä suoraan. (kts. Arvostava kohtaaminen avustustyössä / SeniorSurf)</a:t>
            </a:r>
          </a:p>
          <a:p>
            <a:endParaRPr lang="fi-FI" dirty="0"/>
          </a:p>
        </p:txBody>
      </p:sp>
      <p:sp>
        <p:nvSpPr>
          <p:cNvPr id="4" name="Dian numeron paikkamerkki 3"/>
          <p:cNvSpPr>
            <a:spLocks noGrp="1"/>
          </p:cNvSpPr>
          <p:nvPr>
            <p:ph type="sldNum" sz="quarter" idx="5"/>
          </p:nvPr>
        </p:nvSpPr>
        <p:spPr/>
        <p:txBody>
          <a:bodyPr/>
          <a:lstStyle/>
          <a:p>
            <a:fld id="{87FDAF4D-49F5-488D-BFD2-A0C2DDE24FF5}" type="slidenum">
              <a:rPr lang="fi-FI" smtClean="0"/>
              <a:t>6</a:t>
            </a:fld>
            <a:endParaRPr lang="fi-FI"/>
          </a:p>
        </p:txBody>
      </p:sp>
    </p:spTree>
    <p:extLst>
      <p:ext uri="{BB962C8B-B14F-4D97-AF65-F5344CB8AC3E}">
        <p14:creationId xmlns:p14="http://schemas.microsoft.com/office/powerpoint/2010/main" val="3681044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Opastettava voi näyttää sinulle esimerkiksi Vammaiskorttia, infokorttia Parkinsonin taudista, Migreeniyhdistyksen nauhaa tai vastaavaa. Jos et tiedä, mitä kortti oikeastaan tarkoittaa tai mitä tuolloin pitäisi erityisesti huomioida, voit kysyä sitä suoraan. (kts. Arvostava kohtaaminen avustustyössä / </a:t>
            </a:r>
            <a:r>
              <a:rPr lang="fi-FI" i="1" dirty="0" err="1"/>
              <a:t>SeniorSurf</a:t>
            </a:r>
            <a:r>
              <a:rPr lang="fi-FI" i="1" dirty="0"/>
              <a:t>)</a:t>
            </a:r>
          </a:p>
        </p:txBody>
      </p:sp>
      <p:sp>
        <p:nvSpPr>
          <p:cNvPr id="4" name="Dian numeron paikkamerkki 3"/>
          <p:cNvSpPr>
            <a:spLocks noGrp="1"/>
          </p:cNvSpPr>
          <p:nvPr>
            <p:ph type="sldNum" sz="quarter" idx="5"/>
          </p:nvPr>
        </p:nvSpPr>
        <p:spPr/>
        <p:txBody>
          <a:bodyPr/>
          <a:lstStyle/>
          <a:p>
            <a:fld id="{87FDAF4D-49F5-488D-BFD2-A0C2DDE24FF5}" type="slidenum">
              <a:rPr lang="fi-FI" smtClean="0"/>
              <a:t>7</a:t>
            </a:fld>
            <a:endParaRPr lang="fi-FI"/>
          </a:p>
        </p:txBody>
      </p:sp>
    </p:spTree>
    <p:extLst>
      <p:ext uri="{BB962C8B-B14F-4D97-AF65-F5344CB8AC3E}">
        <p14:creationId xmlns:p14="http://schemas.microsoft.com/office/powerpoint/2010/main" val="22313405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200" b="0" i="1" u="none" strike="noStrike" kern="1200" cap="none" spc="0" normalizeH="0" baseline="0" noProof="0" dirty="0">
                <a:ln>
                  <a:noFill/>
                </a:ln>
                <a:solidFill>
                  <a:prstClr val="black"/>
                </a:solidFill>
                <a:effectLst/>
                <a:uLnTx/>
                <a:uFillTx/>
                <a:latin typeface="Calibri" panose="020F0502020204030204"/>
                <a:ea typeface="+mn-ea"/>
                <a:cs typeface="+mn-cs"/>
              </a:rPr>
              <a:t>Hyödynnä </a:t>
            </a:r>
            <a:r>
              <a:rPr kumimoji="0" lang="fi-FI" sz="1200" b="0" i="1" u="none" strike="noStrike" kern="1200" cap="none" spc="0" normalizeH="0" baseline="0" noProof="0" dirty="0" err="1">
                <a:ln>
                  <a:noFill/>
                </a:ln>
                <a:solidFill>
                  <a:prstClr val="black"/>
                </a:solidFill>
                <a:effectLst/>
                <a:uLnTx/>
                <a:uFillTx/>
                <a:latin typeface="Calibri" panose="020F0502020204030204"/>
                <a:ea typeface="+mn-ea"/>
                <a:cs typeface="+mn-cs"/>
              </a:rPr>
              <a:t>SeniorSurfin</a:t>
            </a:r>
            <a:r>
              <a:rPr kumimoji="0" lang="fi-FI" sz="1200" b="0" i="1" u="none" strike="noStrike" kern="1200" cap="none" spc="0" normalizeH="0" baseline="0" noProof="0" dirty="0">
                <a:ln>
                  <a:noFill/>
                </a:ln>
                <a:solidFill>
                  <a:prstClr val="black"/>
                </a:solidFill>
                <a:effectLst/>
                <a:uLnTx/>
                <a:uFillTx/>
                <a:latin typeface="Calibri" panose="020F0502020204030204"/>
                <a:ea typeface="+mn-ea"/>
                <a:cs typeface="+mn-cs"/>
              </a:rPr>
              <a:t> verkkomateriaaleja, mm. Miten rohkaista opastettavaa -pdf. Voit myös tulostaa kurssilaisille </a:t>
            </a:r>
            <a:r>
              <a:rPr kumimoji="0" lang="fi-FI" sz="1200" b="0" i="1" u="none" strike="noStrike" kern="1200" cap="none" spc="0" normalizeH="0" baseline="0" noProof="0" dirty="0" err="1">
                <a:ln>
                  <a:noFill/>
                </a:ln>
                <a:solidFill>
                  <a:prstClr val="black"/>
                </a:solidFill>
                <a:effectLst/>
                <a:uLnTx/>
                <a:uFillTx/>
                <a:latin typeface="Calibri" panose="020F0502020204030204"/>
                <a:ea typeface="+mn-ea"/>
                <a:cs typeface="+mn-cs"/>
              </a:rPr>
              <a:t>k.o</a:t>
            </a:r>
            <a:r>
              <a:rPr kumimoji="0" lang="fi-FI" sz="1200" b="0" i="1" u="none" strike="noStrike" kern="1200" cap="none" spc="0" normalizeH="0" baseline="0" noProof="0" dirty="0">
                <a:ln>
                  <a:noFill/>
                </a:ln>
                <a:solidFill>
                  <a:prstClr val="black"/>
                </a:solidFill>
                <a:effectLst/>
                <a:uLnTx/>
                <a:uFillTx/>
                <a:latin typeface="Calibri" panose="020F0502020204030204"/>
                <a:ea typeface="+mn-ea"/>
                <a:cs typeface="+mn-cs"/>
              </a:rPr>
              <a:t>. materiaalit. Linkki verkkosivulle löytyy lähteistä.</a:t>
            </a:r>
          </a:p>
          <a:p>
            <a:endParaRPr lang="fi-FI" dirty="0"/>
          </a:p>
        </p:txBody>
      </p:sp>
      <p:sp>
        <p:nvSpPr>
          <p:cNvPr id="4" name="Dian numeron paikkamerkki 3"/>
          <p:cNvSpPr>
            <a:spLocks noGrp="1"/>
          </p:cNvSpPr>
          <p:nvPr>
            <p:ph type="sldNum" sz="quarter" idx="10"/>
          </p:nvPr>
        </p:nvSpPr>
        <p:spPr/>
        <p:txBody>
          <a:bodyPr/>
          <a:lstStyle/>
          <a:p>
            <a:fld id="{87FDAF4D-49F5-488D-BFD2-A0C2DDE24FF5}" type="slidenum">
              <a:rPr lang="fi-FI" smtClean="0"/>
              <a:t>8</a:t>
            </a:fld>
            <a:endParaRPr lang="fi-FI"/>
          </a:p>
        </p:txBody>
      </p:sp>
    </p:spTree>
    <p:extLst>
      <p:ext uri="{BB962C8B-B14F-4D97-AF65-F5344CB8AC3E}">
        <p14:creationId xmlns:p14="http://schemas.microsoft.com/office/powerpoint/2010/main" val="1101567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87FDAF4D-49F5-488D-BFD2-A0C2DDE24FF5}" type="slidenum">
              <a:rPr lang="fi-FI" smtClean="0"/>
              <a:t>9</a:t>
            </a:fld>
            <a:endParaRPr lang="fi-FI"/>
          </a:p>
        </p:txBody>
      </p:sp>
    </p:spTree>
    <p:extLst>
      <p:ext uri="{BB962C8B-B14F-4D97-AF65-F5344CB8AC3E}">
        <p14:creationId xmlns:p14="http://schemas.microsoft.com/office/powerpoint/2010/main" val="749707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ED8D1D03-A5F3-431B-9EB4-51FB116C81C1}" type="datetime1">
              <a:rPr lang="fi-FI" smtClean="0"/>
              <a:t>1.8.2025</a:t>
            </a:fld>
            <a:endParaRPr lang="fi-FI"/>
          </a:p>
        </p:txBody>
      </p:sp>
      <p:sp>
        <p:nvSpPr>
          <p:cNvPr id="5" name="Alatunnisteen paikkamerkki 4"/>
          <p:cNvSpPr>
            <a:spLocks noGrp="1"/>
          </p:cNvSpPr>
          <p:nvPr>
            <p:ph type="ftr" sz="quarter" idx="11"/>
          </p:nvPr>
        </p:nvSpPr>
        <p:spPr/>
        <p:txBody>
          <a:bodyPr/>
          <a:lstStyle/>
          <a:p>
            <a:r>
              <a:rPr lang="fi-FI"/>
              <a:t>©Kymenlaakson Digituki 2023</a:t>
            </a:r>
          </a:p>
        </p:txBody>
      </p:sp>
      <p:sp>
        <p:nvSpPr>
          <p:cNvPr id="6" name="Dian numeron paikkamerkki 5"/>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259153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F2A2793C-07CA-4D13-BDD4-4F8019367656}" type="datetime1">
              <a:rPr lang="fi-FI" smtClean="0"/>
              <a:t>1.8.2025</a:t>
            </a:fld>
            <a:endParaRPr lang="fi-FI"/>
          </a:p>
        </p:txBody>
      </p:sp>
      <p:sp>
        <p:nvSpPr>
          <p:cNvPr id="5" name="Alatunnisteen paikkamerkki 4"/>
          <p:cNvSpPr>
            <a:spLocks noGrp="1"/>
          </p:cNvSpPr>
          <p:nvPr>
            <p:ph type="ftr" sz="quarter" idx="11"/>
          </p:nvPr>
        </p:nvSpPr>
        <p:spPr/>
        <p:txBody>
          <a:bodyPr/>
          <a:lstStyle/>
          <a:p>
            <a:r>
              <a:rPr lang="fi-FI"/>
              <a:t>©Kymenlaakson Digituki 2023</a:t>
            </a:r>
          </a:p>
        </p:txBody>
      </p:sp>
      <p:sp>
        <p:nvSpPr>
          <p:cNvPr id="6" name="Dian numeron paikkamerkki 5"/>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3576597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C297E75-DD55-4F01-85A9-6A93CC10E5A8}" type="datetime1">
              <a:rPr lang="fi-FI" smtClean="0"/>
              <a:t>1.8.2025</a:t>
            </a:fld>
            <a:endParaRPr lang="fi-FI"/>
          </a:p>
        </p:txBody>
      </p:sp>
      <p:sp>
        <p:nvSpPr>
          <p:cNvPr id="5" name="Alatunnisteen paikkamerkki 4"/>
          <p:cNvSpPr>
            <a:spLocks noGrp="1"/>
          </p:cNvSpPr>
          <p:nvPr>
            <p:ph type="ftr" sz="quarter" idx="11"/>
          </p:nvPr>
        </p:nvSpPr>
        <p:spPr/>
        <p:txBody>
          <a:bodyPr/>
          <a:lstStyle/>
          <a:p>
            <a:r>
              <a:rPr lang="fi-FI"/>
              <a:t>©Kymenlaakson Digituki 2023</a:t>
            </a:r>
          </a:p>
        </p:txBody>
      </p:sp>
      <p:sp>
        <p:nvSpPr>
          <p:cNvPr id="6" name="Dian numeron paikkamerkki 5"/>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1713274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C84CC0B7-8F55-446B-9853-B2B800AA2862}" type="datetime1">
              <a:rPr lang="fi-FI" smtClean="0"/>
              <a:t>1.8.2025</a:t>
            </a:fld>
            <a:endParaRPr lang="fi-FI"/>
          </a:p>
        </p:txBody>
      </p:sp>
      <p:sp>
        <p:nvSpPr>
          <p:cNvPr id="5" name="Alatunnisteen paikkamerkki 4"/>
          <p:cNvSpPr>
            <a:spLocks noGrp="1"/>
          </p:cNvSpPr>
          <p:nvPr>
            <p:ph type="ftr" sz="quarter" idx="11"/>
          </p:nvPr>
        </p:nvSpPr>
        <p:spPr/>
        <p:txBody>
          <a:bodyPr/>
          <a:lstStyle/>
          <a:p>
            <a:r>
              <a:rPr lang="fi-FI"/>
              <a:t>©Kymenlaakson Digituki 2023</a:t>
            </a:r>
          </a:p>
        </p:txBody>
      </p:sp>
      <p:sp>
        <p:nvSpPr>
          <p:cNvPr id="6" name="Dian numeron paikkamerkki 5"/>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1718547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a:t>
            </a:r>
          </a:p>
        </p:txBody>
      </p:sp>
      <p:sp>
        <p:nvSpPr>
          <p:cNvPr id="4" name="Päivämäärän paikkamerkki 3"/>
          <p:cNvSpPr>
            <a:spLocks noGrp="1"/>
          </p:cNvSpPr>
          <p:nvPr>
            <p:ph type="dt" sz="half" idx="10"/>
          </p:nvPr>
        </p:nvSpPr>
        <p:spPr/>
        <p:txBody>
          <a:bodyPr/>
          <a:lstStyle/>
          <a:p>
            <a:fld id="{7A627AA4-209C-4521-8025-7100EE57291F}" type="datetime1">
              <a:rPr lang="fi-FI" smtClean="0"/>
              <a:t>1.8.2025</a:t>
            </a:fld>
            <a:endParaRPr lang="fi-FI"/>
          </a:p>
        </p:txBody>
      </p:sp>
      <p:sp>
        <p:nvSpPr>
          <p:cNvPr id="5" name="Alatunnisteen paikkamerkki 4"/>
          <p:cNvSpPr>
            <a:spLocks noGrp="1"/>
          </p:cNvSpPr>
          <p:nvPr>
            <p:ph type="ftr" sz="quarter" idx="11"/>
          </p:nvPr>
        </p:nvSpPr>
        <p:spPr/>
        <p:txBody>
          <a:bodyPr/>
          <a:lstStyle/>
          <a:p>
            <a:r>
              <a:rPr lang="fi-FI"/>
              <a:t>©Kymenlaakson Digituki 2023</a:t>
            </a:r>
          </a:p>
        </p:txBody>
      </p:sp>
      <p:sp>
        <p:nvSpPr>
          <p:cNvPr id="6" name="Dian numeron paikkamerkki 5"/>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4089449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D3F37961-16E2-4F21-96B8-36B4CAF11241}" type="datetime1">
              <a:rPr lang="fi-FI" smtClean="0"/>
              <a:t>1.8.2025</a:t>
            </a:fld>
            <a:endParaRPr lang="fi-FI"/>
          </a:p>
        </p:txBody>
      </p:sp>
      <p:sp>
        <p:nvSpPr>
          <p:cNvPr id="6" name="Alatunnisteen paikkamerkki 5"/>
          <p:cNvSpPr>
            <a:spLocks noGrp="1"/>
          </p:cNvSpPr>
          <p:nvPr>
            <p:ph type="ftr" sz="quarter" idx="11"/>
          </p:nvPr>
        </p:nvSpPr>
        <p:spPr/>
        <p:txBody>
          <a:bodyPr/>
          <a:lstStyle/>
          <a:p>
            <a:r>
              <a:rPr lang="fi-FI"/>
              <a:t>©Kymenlaakson Digituki 2023</a:t>
            </a:r>
          </a:p>
        </p:txBody>
      </p:sp>
      <p:sp>
        <p:nvSpPr>
          <p:cNvPr id="7" name="Dian numeron paikkamerkki 6"/>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3269148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90D34849-5E10-4CA4-BA3D-88E42EC1FD6C}" type="datetime1">
              <a:rPr lang="fi-FI" smtClean="0"/>
              <a:t>1.8.2025</a:t>
            </a:fld>
            <a:endParaRPr lang="fi-FI"/>
          </a:p>
        </p:txBody>
      </p:sp>
      <p:sp>
        <p:nvSpPr>
          <p:cNvPr id="8" name="Alatunnisteen paikkamerkki 7"/>
          <p:cNvSpPr>
            <a:spLocks noGrp="1"/>
          </p:cNvSpPr>
          <p:nvPr>
            <p:ph type="ftr" sz="quarter" idx="11"/>
          </p:nvPr>
        </p:nvSpPr>
        <p:spPr/>
        <p:txBody>
          <a:bodyPr/>
          <a:lstStyle/>
          <a:p>
            <a:r>
              <a:rPr lang="fi-FI"/>
              <a:t>©Kymenlaakson Digituki 2023</a:t>
            </a:r>
          </a:p>
        </p:txBody>
      </p:sp>
      <p:sp>
        <p:nvSpPr>
          <p:cNvPr id="9" name="Dian numeron paikkamerkki 8"/>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1850992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08F3127D-7CE6-4881-9A0C-947DDCEEA1C8}" type="datetime1">
              <a:rPr lang="fi-FI" smtClean="0"/>
              <a:t>1.8.2025</a:t>
            </a:fld>
            <a:endParaRPr lang="fi-FI"/>
          </a:p>
        </p:txBody>
      </p:sp>
      <p:sp>
        <p:nvSpPr>
          <p:cNvPr id="4" name="Alatunnisteen paikkamerkki 3"/>
          <p:cNvSpPr>
            <a:spLocks noGrp="1"/>
          </p:cNvSpPr>
          <p:nvPr>
            <p:ph type="ftr" sz="quarter" idx="11"/>
          </p:nvPr>
        </p:nvSpPr>
        <p:spPr/>
        <p:txBody>
          <a:bodyPr/>
          <a:lstStyle/>
          <a:p>
            <a:r>
              <a:rPr lang="fi-FI"/>
              <a:t>©Kymenlaakson Digituki 2023</a:t>
            </a:r>
          </a:p>
        </p:txBody>
      </p:sp>
      <p:sp>
        <p:nvSpPr>
          <p:cNvPr id="5" name="Dian numeron paikkamerkki 4"/>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3962359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37E50E04-7597-4664-ABB3-90FB25A3E246}" type="datetime1">
              <a:rPr lang="fi-FI" smtClean="0"/>
              <a:t>1.8.2025</a:t>
            </a:fld>
            <a:endParaRPr lang="fi-FI"/>
          </a:p>
        </p:txBody>
      </p:sp>
      <p:sp>
        <p:nvSpPr>
          <p:cNvPr id="3" name="Alatunnisteen paikkamerkki 2"/>
          <p:cNvSpPr>
            <a:spLocks noGrp="1"/>
          </p:cNvSpPr>
          <p:nvPr>
            <p:ph type="ftr" sz="quarter" idx="11"/>
          </p:nvPr>
        </p:nvSpPr>
        <p:spPr/>
        <p:txBody>
          <a:bodyPr/>
          <a:lstStyle/>
          <a:p>
            <a:r>
              <a:rPr lang="fi-FI"/>
              <a:t>©Kymenlaakson Digituki 2023</a:t>
            </a:r>
          </a:p>
        </p:txBody>
      </p:sp>
      <p:sp>
        <p:nvSpPr>
          <p:cNvPr id="4" name="Dian numeron paikkamerkki 3"/>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2768661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Päivämäärän paikkamerkki 4"/>
          <p:cNvSpPr>
            <a:spLocks noGrp="1"/>
          </p:cNvSpPr>
          <p:nvPr>
            <p:ph type="dt" sz="half" idx="10"/>
          </p:nvPr>
        </p:nvSpPr>
        <p:spPr/>
        <p:txBody>
          <a:bodyPr/>
          <a:lstStyle/>
          <a:p>
            <a:fld id="{BC807283-300A-460E-9705-B3414094D927}" type="datetime1">
              <a:rPr lang="fi-FI" smtClean="0"/>
              <a:t>1.8.2025</a:t>
            </a:fld>
            <a:endParaRPr lang="fi-FI"/>
          </a:p>
        </p:txBody>
      </p:sp>
      <p:sp>
        <p:nvSpPr>
          <p:cNvPr id="6" name="Alatunnisteen paikkamerkki 5"/>
          <p:cNvSpPr>
            <a:spLocks noGrp="1"/>
          </p:cNvSpPr>
          <p:nvPr>
            <p:ph type="ftr" sz="quarter" idx="11"/>
          </p:nvPr>
        </p:nvSpPr>
        <p:spPr/>
        <p:txBody>
          <a:bodyPr/>
          <a:lstStyle/>
          <a:p>
            <a:r>
              <a:rPr lang="fi-FI"/>
              <a:t>©Kymenlaakson Digituki 2023</a:t>
            </a:r>
          </a:p>
        </p:txBody>
      </p:sp>
      <p:sp>
        <p:nvSpPr>
          <p:cNvPr id="7" name="Dian numeron paikkamerkki 6"/>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150314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Päivämäärän paikkamerkki 4"/>
          <p:cNvSpPr>
            <a:spLocks noGrp="1"/>
          </p:cNvSpPr>
          <p:nvPr>
            <p:ph type="dt" sz="half" idx="10"/>
          </p:nvPr>
        </p:nvSpPr>
        <p:spPr/>
        <p:txBody>
          <a:bodyPr/>
          <a:lstStyle/>
          <a:p>
            <a:fld id="{8369E7C9-5019-4D29-A334-B14FE4389AD4}" type="datetime1">
              <a:rPr lang="fi-FI" smtClean="0"/>
              <a:t>1.8.2025</a:t>
            </a:fld>
            <a:endParaRPr lang="fi-FI"/>
          </a:p>
        </p:txBody>
      </p:sp>
      <p:sp>
        <p:nvSpPr>
          <p:cNvPr id="6" name="Alatunnisteen paikkamerkki 5"/>
          <p:cNvSpPr>
            <a:spLocks noGrp="1"/>
          </p:cNvSpPr>
          <p:nvPr>
            <p:ph type="ftr" sz="quarter" idx="11"/>
          </p:nvPr>
        </p:nvSpPr>
        <p:spPr/>
        <p:txBody>
          <a:bodyPr/>
          <a:lstStyle/>
          <a:p>
            <a:r>
              <a:rPr lang="fi-FI"/>
              <a:t>©Kymenlaakson Digituki 2023</a:t>
            </a:r>
          </a:p>
        </p:txBody>
      </p:sp>
      <p:sp>
        <p:nvSpPr>
          <p:cNvPr id="7" name="Dian numeron paikkamerkki 6"/>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2431579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1BC9AE-6AF4-44DB-BF17-5ED68DE77F03}" type="datetime1">
              <a:rPr lang="fi-FI" smtClean="0"/>
              <a:t>1.8.2025</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a:t>©Kymenlaakson Digituki 2023</a:t>
            </a:r>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B30720-23B7-49EA-A1FA-AAA49585C668}" type="slidenum">
              <a:rPr lang="fi-FI" smtClean="0"/>
              <a:t>‹#›</a:t>
            </a:fld>
            <a:endParaRPr lang="fi-FI"/>
          </a:p>
        </p:txBody>
      </p:sp>
    </p:spTree>
    <p:extLst>
      <p:ext uri="{BB962C8B-B14F-4D97-AF65-F5344CB8AC3E}">
        <p14:creationId xmlns:p14="http://schemas.microsoft.com/office/powerpoint/2010/main" val="3876812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8" Type="http://schemas.openxmlformats.org/officeDocument/2006/relationships/hyperlink" Target="https://www.lskl.fi/wp-content/uploads/Lapsi-verkossa.pdf" TargetMode="External"/><Relationship Id="rId3" Type="http://schemas.openxmlformats.org/officeDocument/2006/relationships/hyperlink" Target="https://dvv.fi/digituen-eettinen-ohjeistus" TargetMode="External"/><Relationship Id="rId7" Type="http://schemas.openxmlformats.org/officeDocument/2006/relationships/hyperlink" Target="https://www.seniorsurf.fi/opastustoiminnan_tuki/tyokaluja-digiopastajille/" TargetMode="External"/><Relationship Id="rId12" Type="http://schemas.openxmlformats.org/officeDocument/2006/relationships/hyperlink" Target="https://kymenhva.fi/aikuiset-ja-tyoikaiset/huoli-toisesta-ihmisesta-tai-omasta-tilanteesta/"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hyperlink" Target="https://dvv.fi/osaamismerkit" TargetMode="External"/><Relationship Id="rId11" Type="http://schemas.openxmlformats.org/officeDocument/2006/relationships/hyperlink" Target="https://kymenhva.fi/lapset-nuoret-ja-perheet/apua-lapsille-nuorille-ja-perheille/lapsen-ja-perheen-tilanteen-arviointi/" TargetMode="External"/><Relationship Id="rId5" Type="http://schemas.openxmlformats.org/officeDocument/2006/relationships/hyperlink" Target="https://moniheli.fi/uutinen/digituki-monikulttuuriset-ohjaustaidot-ohjeistus/" TargetMode="External"/><Relationship Id="rId10" Type="http://schemas.openxmlformats.org/officeDocument/2006/relationships/hyperlink" Target="https://www.kouvola.fi/hyvinvointi-ja-terveys/maahanmuuttajalle/maahanmuuttajien-ohjaus-ja-neuvonta-moona/" TargetMode="External"/><Relationship Id="rId4" Type="http://schemas.openxmlformats.org/officeDocument/2006/relationships/hyperlink" Target="https://www.kumppanuustaloviikari.fi/digiopastus/" TargetMode="External"/><Relationship Id="rId9" Type="http://schemas.openxmlformats.org/officeDocument/2006/relationships/hyperlink" Target="https://www.kotka.fi/hyvinvointi/maahanmuuttajat/maahanmuuttajapalvelut/maahanmuuttajien-ohjaus-ja-neuvonta-moon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dvv.fi/osaamismerki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vv.fi/osaamismerki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Autofit/>
          </a:bodyPr>
          <a:lstStyle/>
          <a:p>
            <a:r>
              <a:rPr lang="fi-FI" sz="4400" dirty="0"/>
              <a:t>Digiopastaja-koulutus</a:t>
            </a:r>
            <a:br>
              <a:rPr lang="fi-FI" sz="4400" dirty="0"/>
            </a:br>
            <a:r>
              <a:rPr lang="fi-FI" b="1" dirty="0"/>
              <a:t>Osa 2 </a:t>
            </a:r>
            <a:br>
              <a:rPr lang="fi-FI" b="1" dirty="0"/>
            </a:br>
            <a:r>
              <a:rPr lang="fi-FI" b="1" dirty="0"/>
              <a:t>Minä digiopastajana</a:t>
            </a:r>
            <a:endParaRPr lang="fi-FI" b="1" dirty="0">
              <a:ea typeface="Calibri Light"/>
              <a:cs typeface="Calibri Light"/>
            </a:endParaRPr>
          </a:p>
        </p:txBody>
      </p:sp>
      <p:sp>
        <p:nvSpPr>
          <p:cNvPr id="3" name="Alaotsikko 2"/>
          <p:cNvSpPr>
            <a:spLocks noGrp="1"/>
          </p:cNvSpPr>
          <p:nvPr>
            <p:ph type="subTitle" idx="1"/>
          </p:nvPr>
        </p:nvSpPr>
        <p:spPr>
          <a:xfrm>
            <a:off x="1524000" y="3662650"/>
            <a:ext cx="9144000" cy="2541013"/>
          </a:xfrm>
        </p:spPr>
        <p:txBody>
          <a:bodyPr vert="horz" lIns="91440" tIns="45720" rIns="91440" bIns="45720" rtlCol="0" anchor="t">
            <a:normAutofit/>
          </a:bodyPr>
          <a:lstStyle/>
          <a:p>
            <a:r>
              <a:rPr lang="fi-FI" dirty="0">
                <a:latin typeface="Calibri Light"/>
                <a:ea typeface="Calibri Light"/>
                <a:cs typeface="Calibri Light"/>
              </a:rPr>
              <a:t>Opastajan rooli</a:t>
            </a:r>
          </a:p>
          <a:p>
            <a:r>
              <a:rPr lang="fi-FI" dirty="0">
                <a:latin typeface="Calibri Light"/>
                <a:ea typeface="Calibri Light"/>
                <a:cs typeface="Calibri Light"/>
              </a:rPr>
              <a:t>Erilaiset opastettavat</a:t>
            </a:r>
          </a:p>
          <a:p>
            <a:r>
              <a:rPr lang="fi-FI" dirty="0">
                <a:latin typeface="Calibri Light"/>
                <a:ea typeface="Calibri Light"/>
                <a:cs typeface="Calibri Light"/>
              </a:rPr>
              <a:t>Opastamisen taidot</a:t>
            </a:r>
          </a:p>
          <a:p>
            <a:r>
              <a:rPr lang="fi-FI" dirty="0">
                <a:latin typeface="Calibri Light"/>
                <a:ea typeface="Calibri Light"/>
                <a:cs typeface="Calibri Light"/>
              </a:rPr>
              <a:t>Taitoja tuen antajalle - </a:t>
            </a:r>
            <a:r>
              <a:rPr lang="fi-FI" dirty="0" err="1">
                <a:latin typeface="Calibri Light"/>
                <a:ea typeface="Calibri Light"/>
                <a:cs typeface="Calibri Light"/>
              </a:rPr>
              <a:t>eOppiva</a:t>
            </a:r>
            <a:endParaRPr lang="fi-FI" dirty="0">
              <a:latin typeface="Calibri Light"/>
              <a:ea typeface="Calibri Light"/>
              <a:cs typeface="Calibri Light"/>
            </a:endParaRPr>
          </a:p>
          <a:p>
            <a:r>
              <a:rPr lang="fi-FI" dirty="0">
                <a:latin typeface="Calibri Light"/>
                <a:ea typeface="Calibri Light"/>
                <a:cs typeface="Calibri Light"/>
              </a:rPr>
              <a:t>Osaamismerkkien suoritus</a:t>
            </a:r>
          </a:p>
        </p:txBody>
      </p:sp>
      <p:sp>
        <p:nvSpPr>
          <p:cNvPr id="4" name="Alatunnisteen paikkamerkki 3"/>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2723321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a:t>Opastamisen taidot 3</a:t>
            </a:r>
          </a:p>
        </p:txBody>
      </p:sp>
      <p:sp>
        <p:nvSpPr>
          <p:cNvPr id="3" name="Sisällön paikkamerkki 2"/>
          <p:cNvSpPr>
            <a:spLocks noGrp="1"/>
          </p:cNvSpPr>
          <p:nvPr>
            <p:ph sz="half" idx="1"/>
          </p:nvPr>
        </p:nvSpPr>
        <p:spPr>
          <a:xfrm>
            <a:off x="838200" y="1825625"/>
            <a:ext cx="5181600" cy="4594029"/>
          </a:xfrm>
        </p:spPr>
        <p:txBody>
          <a:bodyPr vert="horz" lIns="91440" tIns="45720" rIns="91440" bIns="45720" rtlCol="0" anchor="t">
            <a:noAutofit/>
          </a:bodyPr>
          <a:lstStyle/>
          <a:p>
            <a:pPr marL="0" indent="0">
              <a:buNone/>
            </a:pPr>
            <a:r>
              <a:rPr lang="fi-FI" sz="2000" b="1" dirty="0">
                <a:latin typeface="Calibri Light"/>
                <a:ea typeface="Calibri Light"/>
                <a:cs typeface="Calibri Light"/>
              </a:rPr>
              <a:t>HUOMIOITAVAA</a:t>
            </a:r>
          </a:p>
          <a:p>
            <a:r>
              <a:rPr lang="fi-FI" sz="1600" dirty="0">
                <a:latin typeface="Calibri Light"/>
                <a:ea typeface="Calibri Light"/>
                <a:cs typeface="Calibri Light"/>
              </a:rPr>
              <a:t>Jos asiakkaan oikeustoimikelpoisuus on digituen antamisen hetkellä heikentynyt (terveydentila, päihtymys tms.), hänet tulee ohjata kyseisen palveluntarjoajan asiakaspalveluun.</a:t>
            </a:r>
          </a:p>
          <a:p>
            <a:r>
              <a:rPr lang="fi-FI" sz="1600" dirty="0">
                <a:latin typeface="Calibri Light"/>
                <a:ea typeface="Calibri Light"/>
                <a:cs typeface="Calibri Light"/>
              </a:rPr>
              <a:t>Jos sinulla herää huoli asiakkaan toimintakyvystä ja arjen selviytymisestä, niin asiakkaasta tulee tehdä huoli-ilmoitus.</a:t>
            </a:r>
          </a:p>
          <a:p>
            <a:r>
              <a:rPr lang="fi-FI" sz="1600" dirty="0">
                <a:latin typeface="Calibri Light"/>
                <a:ea typeface="Calibri Light"/>
                <a:cs typeface="Calibri Light"/>
              </a:rPr>
              <a:t>Mikäli koet itse opastustilanteessa uhkaa tai turvattomuutta, poistu tilanteesta ja ota välittömästi yhteyttä ohjaajaan/toiminnasta vastaavaan henkilöön.</a:t>
            </a:r>
          </a:p>
          <a:p>
            <a:r>
              <a:rPr lang="fi-FI" sz="1600" dirty="0">
                <a:latin typeface="Calibri Light"/>
                <a:ea typeface="Calibri Light"/>
                <a:cs typeface="Calibri Light"/>
              </a:rPr>
              <a:t>Jos asiakas on alaikäinen, on tärkeää varmistaa, että hän ymmärtää henkilötietojen käsittelyyn liittyvät riskit ja omat oikeutensa.</a:t>
            </a:r>
          </a:p>
          <a:p>
            <a:r>
              <a:rPr lang="fi-FI" sz="1600" dirty="0">
                <a:latin typeface="Calibri Light"/>
                <a:ea typeface="Calibri Light"/>
                <a:cs typeface="Calibri Light"/>
              </a:rPr>
              <a:t>Kotikäynnillä on hyvä jättää asiakkaalle Digiopastaja kävi täällä -lomake. Kotikäynnit kannattaa dokumentoida.</a:t>
            </a:r>
          </a:p>
          <a:p>
            <a:r>
              <a:rPr lang="fi-FI" sz="1600" dirty="0">
                <a:latin typeface="Calibri Light"/>
                <a:ea typeface="Calibri Light"/>
                <a:cs typeface="Calibri Light"/>
              </a:rPr>
              <a:t>Digiopastaja on aina vaitiolovelvollisuuden alainen!</a:t>
            </a:r>
          </a:p>
        </p:txBody>
      </p:sp>
      <p:sp>
        <p:nvSpPr>
          <p:cNvPr id="4" name="Sisällön paikkamerkki 3"/>
          <p:cNvSpPr>
            <a:spLocks noGrp="1"/>
          </p:cNvSpPr>
          <p:nvPr>
            <p:ph sz="half" idx="2"/>
          </p:nvPr>
        </p:nvSpPr>
        <p:spPr>
          <a:xfrm>
            <a:off x="6172199" y="1825625"/>
            <a:ext cx="5451049" cy="4594028"/>
          </a:xfrm>
        </p:spPr>
        <p:txBody>
          <a:bodyPr vert="horz" lIns="91440" tIns="45720" rIns="91440" bIns="45720" rtlCol="0" anchor="t">
            <a:noAutofit/>
          </a:bodyPr>
          <a:lstStyle/>
          <a:p>
            <a:pPr marL="0" indent="0">
              <a:buNone/>
            </a:pPr>
            <a:r>
              <a:rPr lang="fi-FI" sz="2000" b="1" dirty="0">
                <a:latin typeface="Calibri Light"/>
                <a:ea typeface="Calibri Light"/>
                <a:cs typeface="Calibri Light"/>
              </a:rPr>
              <a:t>ETÄTUKI</a:t>
            </a:r>
            <a:endParaRPr lang="en-US" sz="2000" b="1" dirty="0">
              <a:latin typeface="Calibri Light"/>
              <a:ea typeface="Calibri Light"/>
              <a:cs typeface="Calibri Light"/>
            </a:endParaRPr>
          </a:p>
          <a:p>
            <a:r>
              <a:rPr lang="fi-FI" sz="1800" dirty="0">
                <a:latin typeface="Calibri Light"/>
                <a:ea typeface="Calibri Light"/>
                <a:cs typeface="Calibri Light"/>
              </a:rPr>
              <a:t>Etänä annettava digituki on kehittyvä digituen muoto, joka vaatii uudenlaista osaamista sekä digituen antajilta, kehittäjiltä että vastaanottajilta.</a:t>
            </a:r>
          </a:p>
          <a:p>
            <a:r>
              <a:rPr lang="fi-FI" sz="1800" dirty="0">
                <a:latin typeface="Calibri Light"/>
                <a:ea typeface="Calibri Light"/>
                <a:cs typeface="Calibri Light"/>
              </a:rPr>
              <a:t>Etähallinta ja ruudunjako ovat kaksi erilaista tapaa antaa ja vastaanottaa etätukea.</a:t>
            </a:r>
          </a:p>
          <a:p>
            <a:pPr lvl="1"/>
            <a:r>
              <a:rPr lang="fi-FI" sz="1800" dirty="0">
                <a:latin typeface="Calibri Light"/>
                <a:ea typeface="Calibri Light"/>
                <a:cs typeface="Calibri Light"/>
              </a:rPr>
              <a:t>Finanssiala ry suosittaa, ettei finanssialan palveluita opasteta etähallintaohjelmalla, eikä opastajan tulisi nähdä asiakkaan kirjautumista miltään osin.</a:t>
            </a:r>
          </a:p>
          <a:p>
            <a:pPr lvl="1"/>
            <a:r>
              <a:rPr lang="fi-FI" sz="1800" dirty="0">
                <a:latin typeface="Calibri Light"/>
                <a:ea typeface="Calibri Light"/>
                <a:cs typeface="Calibri Light"/>
              </a:rPr>
              <a:t>On hyvä muistaa, että etätukea matkivia huijauksia on paljon.</a:t>
            </a:r>
          </a:p>
          <a:p>
            <a:pPr lvl="1"/>
            <a:r>
              <a:rPr lang="fi-FI" sz="1800" dirty="0">
                <a:latin typeface="Calibri Light"/>
                <a:ea typeface="Calibri Light"/>
                <a:cs typeface="Calibri Light"/>
              </a:rPr>
              <a:t>Anna digitukea aina turvallisesti ja oman digitukea tarjoavan tahosi ohjeiden ja pelisääntöjen mukaisesti! Digitukea tarjoava organisaatio määrittää itse millaista tukea tarjotaan.</a:t>
            </a:r>
          </a:p>
          <a:p>
            <a:endParaRPr lang="fi-FI" sz="1800" dirty="0">
              <a:latin typeface="Calibri Light"/>
              <a:ea typeface="Calibri"/>
              <a:cs typeface="Calibri"/>
            </a:endParaRPr>
          </a:p>
        </p:txBody>
      </p:sp>
      <p:sp>
        <p:nvSpPr>
          <p:cNvPr id="5" name="Alatunnisteen paikkamerkki 4"/>
          <p:cNvSpPr>
            <a:spLocks noGrp="1"/>
          </p:cNvSpPr>
          <p:nvPr>
            <p:ph type="ftr" sz="quarter" idx="11"/>
          </p:nvPr>
        </p:nvSpPr>
        <p:spPr>
          <a:xfrm>
            <a:off x="4038600" y="6310312"/>
            <a:ext cx="4114800" cy="365125"/>
          </a:xfrm>
        </p:spPr>
        <p:txBody>
          <a:bodyPr/>
          <a:lstStyle/>
          <a:p>
            <a:r>
              <a:rPr lang="fi-FI" dirty="0"/>
              <a:t>©Kymenlaakson Digituki 2025</a:t>
            </a:r>
          </a:p>
        </p:txBody>
      </p:sp>
    </p:spTree>
    <p:extLst>
      <p:ext uri="{BB962C8B-B14F-4D97-AF65-F5344CB8AC3E}">
        <p14:creationId xmlns:p14="http://schemas.microsoft.com/office/powerpoint/2010/main" val="3041348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a:t>Lähteet ja lisäinfoa</a:t>
            </a:r>
          </a:p>
        </p:txBody>
      </p:sp>
      <p:sp>
        <p:nvSpPr>
          <p:cNvPr id="3" name="Sisällön paikkamerkki 2"/>
          <p:cNvSpPr>
            <a:spLocks noGrp="1"/>
          </p:cNvSpPr>
          <p:nvPr>
            <p:ph sz="half" idx="1"/>
          </p:nvPr>
        </p:nvSpPr>
        <p:spPr>
          <a:xfrm>
            <a:off x="838200" y="1825625"/>
            <a:ext cx="5181600" cy="4536953"/>
          </a:xfrm>
        </p:spPr>
        <p:txBody>
          <a:bodyPr vert="horz" lIns="91440" tIns="45720" rIns="91440" bIns="45720" rtlCol="0" anchor="t">
            <a:normAutofit fontScale="92500" lnSpcReduction="20000"/>
          </a:bodyPr>
          <a:lstStyle/>
          <a:p>
            <a:pPr marL="0" indent="0">
              <a:buNone/>
            </a:pPr>
            <a:r>
              <a:rPr lang="fi-FI" sz="1600" dirty="0"/>
              <a:t>LÄHTEET</a:t>
            </a:r>
          </a:p>
          <a:p>
            <a:r>
              <a:rPr lang="fi-FI" sz="1600" dirty="0">
                <a:hlinkClick r:id="rId3"/>
              </a:rPr>
              <a:t>https://dvv.fi/digituen-eettinen-ohjeistus</a:t>
            </a:r>
            <a:endParaRPr lang="fi-FI" sz="1600" dirty="0">
              <a:ea typeface="Calibri"/>
              <a:cs typeface="Calibri"/>
            </a:endParaRPr>
          </a:p>
          <a:p>
            <a:r>
              <a:rPr lang="fi-FI" sz="1600" dirty="0">
                <a:hlinkClick r:id="rId4"/>
              </a:rPr>
              <a:t>https://www.kumppanuustaloviikari.fi/</a:t>
            </a:r>
            <a:r>
              <a:rPr lang="fi-FI" sz="1600">
                <a:hlinkClick r:id="rId4"/>
              </a:rPr>
              <a:t>digiopastus/</a:t>
            </a:r>
            <a:endParaRPr lang="fi-FI" sz="1600"/>
          </a:p>
          <a:p>
            <a:r>
              <a:rPr lang="fi-FI" sz="1600">
                <a:hlinkClick r:id="rId5"/>
              </a:rPr>
              <a:t>https</a:t>
            </a:r>
            <a:r>
              <a:rPr lang="fi-FI" sz="1600" dirty="0">
                <a:hlinkClick r:id="rId5"/>
              </a:rPr>
              <a:t>://moniheli.fi/uutinen/digituki-monikulttuuriset-ohjaustaidot-ohjeistus/</a:t>
            </a:r>
            <a:endParaRPr lang="fi-FI" sz="1600" dirty="0">
              <a:ea typeface="Calibri"/>
              <a:cs typeface="Calibri"/>
            </a:endParaRPr>
          </a:p>
          <a:p>
            <a:pPr marL="0" indent="0">
              <a:buNone/>
            </a:pPr>
            <a:r>
              <a:rPr lang="fi-FI" sz="1600" dirty="0"/>
              <a:t>OSAAMISMERKIT</a:t>
            </a:r>
          </a:p>
          <a:p>
            <a:r>
              <a:rPr lang="fi-FI" sz="1600" dirty="0">
                <a:ea typeface="Calibri"/>
                <a:cs typeface="Calibri"/>
                <a:hlinkClick r:id="rId6"/>
              </a:rPr>
              <a:t>https://dvv.fi/osaamismerkit</a:t>
            </a:r>
            <a:endParaRPr lang="fi-FI" sz="1600" dirty="0">
              <a:ea typeface="Calibri"/>
              <a:cs typeface="Calibri"/>
            </a:endParaRPr>
          </a:p>
          <a:p>
            <a:pPr marL="0" indent="0">
              <a:buNone/>
            </a:pPr>
            <a:r>
              <a:rPr lang="fi-FI" sz="1600" dirty="0"/>
              <a:t>LISÄINFOA</a:t>
            </a:r>
            <a:endParaRPr lang="fi-FI" sz="1600" dirty="0">
              <a:ea typeface="Calibri"/>
              <a:cs typeface="Calibri"/>
            </a:endParaRPr>
          </a:p>
          <a:p>
            <a:r>
              <a:rPr lang="fi-FI" sz="1600" dirty="0">
                <a:ea typeface="Calibri"/>
                <a:cs typeface="Calibri"/>
                <a:hlinkClick r:id="rId7"/>
              </a:rPr>
              <a:t>https://dvv.fi/documents/16079645/0/Digituen-osaamiskokonaisuus.pdf/35c72060-1366-fd42-a8b7-96e9377fdabd/Digituen-osaamiskokonaisuus.pdf?t=1705495644742</a:t>
            </a:r>
          </a:p>
          <a:p>
            <a:r>
              <a:rPr lang="fi-FI" sz="1600" dirty="0">
                <a:ea typeface="Calibri"/>
                <a:cs typeface="Calibri"/>
                <a:hlinkClick r:id="rId7"/>
              </a:rPr>
              <a:t>https://dvv.fi/osaamisprofiilit</a:t>
            </a:r>
          </a:p>
          <a:p>
            <a:r>
              <a:rPr lang="fi-FI" sz="1600" dirty="0">
                <a:ea typeface="Calibri"/>
                <a:cs typeface="Calibri"/>
                <a:hlinkClick r:id="rId7"/>
              </a:rPr>
              <a:t>https://www.seniorsurf.fi/opastustoiminnan_tuki/tyokaluja-digiopastajille/</a:t>
            </a:r>
            <a:endParaRPr lang="fi-FI" dirty="0"/>
          </a:p>
          <a:p>
            <a:r>
              <a:rPr lang="fi-FI" sz="1600" dirty="0">
                <a:hlinkClick r:id="rId8"/>
              </a:rPr>
              <a:t>https://oppimateriaalit.jamk.fi/monikulttuurinenohjaus/</a:t>
            </a:r>
            <a:endParaRPr lang="fi-FI" dirty="0">
              <a:ea typeface="Calibri" panose="020F0502020204030204"/>
              <a:cs typeface="Calibri" panose="020F0502020204030204"/>
            </a:endParaRPr>
          </a:p>
          <a:p>
            <a:r>
              <a:rPr lang="fi-FI" sz="1600" dirty="0">
                <a:hlinkClick r:id="rId8"/>
              </a:rPr>
              <a:t>https://www.lskl.fi/wp-content/uploads/Lapsi-verkossa.pdf</a:t>
            </a:r>
            <a:endParaRPr lang="fi-FI" sz="1600" dirty="0"/>
          </a:p>
          <a:p>
            <a:endParaRPr lang="fi-FI" sz="1800" dirty="0"/>
          </a:p>
          <a:p>
            <a:endParaRPr lang="fi-FI" sz="1800" dirty="0"/>
          </a:p>
          <a:p>
            <a:endParaRPr lang="fi-FI" sz="2400" dirty="0"/>
          </a:p>
          <a:p>
            <a:endParaRPr lang="fi-FI" sz="2400" dirty="0"/>
          </a:p>
          <a:p>
            <a:pPr marL="0" indent="0">
              <a:buNone/>
            </a:pPr>
            <a:endParaRPr lang="fi-FI" dirty="0"/>
          </a:p>
          <a:p>
            <a:endParaRPr lang="fi-FI" dirty="0"/>
          </a:p>
        </p:txBody>
      </p:sp>
      <p:sp>
        <p:nvSpPr>
          <p:cNvPr id="5" name="Sisällön paikkamerkki 4"/>
          <p:cNvSpPr>
            <a:spLocks noGrp="1"/>
          </p:cNvSpPr>
          <p:nvPr>
            <p:ph sz="half" idx="2"/>
          </p:nvPr>
        </p:nvSpPr>
        <p:spPr/>
        <p:txBody>
          <a:bodyPr>
            <a:normAutofit fontScale="92500" lnSpcReduction="20000"/>
          </a:bodyPr>
          <a:lstStyle/>
          <a:p>
            <a:pPr marL="0" indent="0">
              <a:buNone/>
            </a:pPr>
            <a:r>
              <a:rPr lang="fi-FI" sz="1500" dirty="0"/>
              <a:t>MOONA</a:t>
            </a:r>
            <a:endParaRPr lang="fi-FI" sz="1500" dirty="0">
              <a:hlinkClick r:id="rId9"/>
            </a:endParaRPr>
          </a:p>
          <a:p>
            <a:r>
              <a:rPr lang="fi-FI" sz="1500" dirty="0">
                <a:hlinkClick r:id="rId9"/>
              </a:rPr>
              <a:t>https://www.kotka.fi/hyvinvointi/maahanmuuttajat/maahanmuuttajapalvelut/maahanmuuttajien-ohjaus-ja-neuvonta-moona/</a:t>
            </a:r>
            <a:endParaRPr lang="fi-FI" sz="1500" dirty="0"/>
          </a:p>
          <a:p>
            <a:r>
              <a:rPr lang="fi-FI" sz="1500" dirty="0">
                <a:hlinkClick r:id="rId10"/>
              </a:rPr>
              <a:t>https://www.kouvola.fi/hyvinvointi-ja-terveys/maahanmuuttajalle/maahanmuuttajien-ohjaus-ja-neuvonta-moona/</a:t>
            </a:r>
            <a:endParaRPr lang="fi-FI" sz="1500" dirty="0"/>
          </a:p>
          <a:p>
            <a:pPr marL="0" indent="0">
              <a:buNone/>
            </a:pPr>
            <a:r>
              <a:rPr lang="fi-FI" sz="1500" dirty="0"/>
              <a:t>HUOLI-ILMOITUS</a:t>
            </a:r>
          </a:p>
          <a:p>
            <a:r>
              <a:rPr lang="fi-FI" sz="1500" dirty="0"/>
              <a:t>lapset: </a:t>
            </a:r>
            <a:r>
              <a:rPr lang="fi-FI" sz="1500" dirty="0">
                <a:hlinkClick r:id="rId11"/>
              </a:rPr>
              <a:t>https://kymenhva.fi/lapset-nuoret-ja-perheet/apua-lapsille-nuorille-ja-perheille/lapsen-ja-perheen-tilanteen-arviointi/</a:t>
            </a:r>
            <a:endParaRPr lang="fi-FI" sz="1500" dirty="0"/>
          </a:p>
          <a:p>
            <a:r>
              <a:rPr lang="fi-FI" sz="1500" dirty="0"/>
              <a:t>muut: </a:t>
            </a:r>
            <a:r>
              <a:rPr lang="fi-FI" sz="1500" dirty="0">
                <a:hlinkClick r:id="rId12"/>
              </a:rPr>
              <a:t>https://kymenhva.fi/aikuiset-ja-tyoikaiset/huoli-toisesta-ihmisesta-tai-omasta-tilanteesta/</a:t>
            </a:r>
            <a:endParaRPr lang="fi-FI" sz="1500" dirty="0"/>
          </a:p>
        </p:txBody>
      </p:sp>
      <p:sp>
        <p:nvSpPr>
          <p:cNvPr id="4" name="Alatunnisteen paikkamerkki 3"/>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3807696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dirty="0"/>
              <a:t>Osaamismerkin suorittaminen 1</a:t>
            </a:r>
          </a:p>
        </p:txBody>
      </p:sp>
      <p:sp>
        <p:nvSpPr>
          <p:cNvPr id="3" name="Sisällön paikkamerkki 2"/>
          <p:cNvSpPr>
            <a:spLocks noGrp="1"/>
          </p:cNvSpPr>
          <p:nvPr>
            <p:ph idx="1"/>
          </p:nvPr>
        </p:nvSpPr>
        <p:spPr/>
        <p:txBody>
          <a:bodyPr vert="horz" lIns="91440" tIns="45720" rIns="91440" bIns="45720" rtlCol="0" anchor="t">
            <a:noAutofit/>
          </a:bodyPr>
          <a:lstStyle/>
          <a:p>
            <a:pPr marL="0" indent="0">
              <a:buNone/>
            </a:pPr>
            <a:r>
              <a:rPr lang="fi-FI" sz="2000" b="1" dirty="0">
                <a:latin typeface="+mj-lt"/>
                <a:ea typeface="Calibri Light"/>
                <a:cs typeface="Calibri Light"/>
              </a:rPr>
              <a:t>DIGITUKIJAN MONIKULTTUURISET OHJAUSTAIDOT -OSAAMISMERKKI</a:t>
            </a:r>
          </a:p>
          <a:p>
            <a:pPr marL="0" indent="0">
              <a:buNone/>
            </a:pPr>
            <a:r>
              <a:rPr lang="fi-FI" sz="2000" dirty="0">
                <a:latin typeface="+mj-lt"/>
                <a:ea typeface="Calibri Light"/>
                <a:cs typeface="Calibri Light"/>
              </a:rPr>
              <a:t>Siirry verkkosivulle </a:t>
            </a:r>
            <a:r>
              <a:rPr lang="fi-FI" sz="2000" dirty="0">
                <a:latin typeface="+mj-lt"/>
                <a:ea typeface="Calibri Light"/>
                <a:cs typeface="Calibri Light"/>
                <a:hlinkClick r:id="rId3"/>
              </a:rPr>
              <a:t>https://dvv.fi/osaamismerkit</a:t>
            </a:r>
            <a:r>
              <a:rPr lang="fi-FI" sz="2000" dirty="0">
                <a:latin typeface="+mj-lt"/>
                <a:ea typeface="Calibri Light"/>
                <a:cs typeface="Calibri Light"/>
              </a:rPr>
              <a:t>.</a:t>
            </a:r>
          </a:p>
          <a:p>
            <a:pPr marL="514350" indent="-514350">
              <a:buAutoNum type="arabicPeriod"/>
            </a:pPr>
            <a:r>
              <a:rPr lang="fi-FI" sz="2000" dirty="0">
                <a:latin typeface="+mj-lt"/>
                <a:ea typeface="Calibri Light"/>
                <a:cs typeface="Calibri Light"/>
              </a:rPr>
              <a:t>Tutustu  Monikulttuuriset Ohjaustaidot -osaamismerkin materiaaliin.</a:t>
            </a:r>
          </a:p>
          <a:p>
            <a:pPr marL="514350" indent="-514350">
              <a:buFont typeface="+mj-lt"/>
              <a:buAutoNum type="arabicPeriod"/>
            </a:pPr>
            <a:r>
              <a:rPr lang="fi-FI" sz="2000" dirty="0">
                <a:latin typeface="+mj-lt"/>
              </a:rPr>
              <a:t>Suorita Monikulttuuriset ohjaustaidot -osaamismerkki.</a:t>
            </a:r>
          </a:p>
          <a:p>
            <a:pPr marL="514350" indent="-514350">
              <a:buFont typeface="+mj-lt"/>
              <a:buAutoNum type="arabicPeriod"/>
            </a:pPr>
            <a:r>
              <a:rPr lang="fi-FI" sz="2000" dirty="0">
                <a:latin typeface="+mj-lt"/>
              </a:rPr>
              <a:t>Vastaa kysymyksiin ja lopuksi lähetä lomake. </a:t>
            </a:r>
          </a:p>
          <a:p>
            <a:pPr lvl="1"/>
            <a:r>
              <a:rPr lang="fi-FI" sz="2000" dirty="0">
                <a:latin typeface="+mj-lt"/>
              </a:rPr>
              <a:t>Muista lisätä sähköpostiosoitteesi tehtävälomakkeelle, jos sitä kysytään.</a:t>
            </a:r>
          </a:p>
          <a:p>
            <a:pPr lvl="1"/>
            <a:r>
              <a:rPr lang="fi-FI" sz="2000" dirty="0">
                <a:latin typeface="+mj-lt"/>
              </a:rPr>
              <a:t>Jos käytät Passportia, käytä lomakkeella ja Passportissa samaa sähköpostiosoitetta.</a:t>
            </a:r>
          </a:p>
          <a:p>
            <a:pPr lvl="1"/>
            <a:r>
              <a:rPr lang="fi-FI" sz="2000" dirty="0">
                <a:latin typeface="+mj-lt"/>
              </a:rPr>
              <a:t>Muista, että hyväksytyn suorituksen eli merkin saaminen saattaa kestää muutamasta päivästä useampaan viikkoon. Seuraa tilannetta kärsivällisesti.</a:t>
            </a:r>
            <a:endParaRPr lang="fi-FI" sz="2000" dirty="0">
              <a:latin typeface="+mj-lt"/>
              <a:cs typeface="Calibri Light"/>
            </a:endParaRPr>
          </a:p>
          <a:p>
            <a:pPr marL="514350" indent="-514350">
              <a:buFont typeface="+mj-lt"/>
              <a:buAutoNum type="arabicPeriod"/>
            </a:pPr>
            <a:r>
              <a:rPr lang="fi-FI" sz="2000" dirty="0">
                <a:latin typeface="+mj-lt"/>
              </a:rPr>
              <a:t>Kun saat osaamismerkin sähköpostiisi, tallenna se. Voit halutessasi tulostaa merkin itsellesi kurssikansioon. </a:t>
            </a:r>
          </a:p>
          <a:p>
            <a:pPr marL="514350" indent="-514350">
              <a:buFont typeface="+mj-lt"/>
              <a:buAutoNum type="arabicPeriod"/>
            </a:pPr>
            <a:r>
              <a:rPr lang="fi-FI" sz="2000" dirty="0">
                <a:latin typeface="+mj-lt"/>
              </a:rPr>
              <a:t>Suoritettu osaamismerkki siirtyy automaattisesti tilillesi Passportiin, jos olet ottanut sen käyttöösi.</a:t>
            </a:r>
            <a:endParaRPr lang="fi-FI" sz="2000" dirty="0">
              <a:latin typeface="+mj-lt"/>
              <a:cs typeface="Calibri Light"/>
            </a:endParaRPr>
          </a:p>
        </p:txBody>
      </p:sp>
      <p:sp>
        <p:nvSpPr>
          <p:cNvPr id="4" name="Alatunnisteen paikkamerkki 3"/>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2726569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dirty="0"/>
              <a:t>Osaamismerkin suorittaminen 2</a:t>
            </a:r>
          </a:p>
        </p:txBody>
      </p:sp>
      <p:sp>
        <p:nvSpPr>
          <p:cNvPr id="3" name="Sisällön paikkamerkki 2"/>
          <p:cNvSpPr>
            <a:spLocks noGrp="1"/>
          </p:cNvSpPr>
          <p:nvPr>
            <p:ph idx="1"/>
          </p:nvPr>
        </p:nvSpPr>
        <p:spPr>
          <a:xfrm>
            <a:off x="838200" y="1690688"/>
            <a:ext cx="10515600" cy="4351338"/>
          </a:xfrm>
        </p:spPr>
        <p:txBody>
          <a:bodyPr vert="horz" lIns="91440" tIns="45720" rIns="91440" bIns="45720" rtlCol="0" anchor="t">
            <a:noAutofit/>
          </a:bodyPr>
          <a:lstStyle/>
          <a:p>
            <a:pPr marL="0" indent="0">
              <a:lnSpc>
                <a:spcPct val="150000"/>
              </a:lnSpc>
              <a:buNone/>
            </a:pPr>
            <a:r>
              <a:rPr lang="fi-FI" sz="2000" b="1" dirty="0">
                <a:latin typeface="+mj-lt"/>
                <a:ea typeface="Calibri Light"/>
                <a:cs typeface="Calibri Light"/>
              </a:rPr>
              <a:t>DIGITUEN OHJAUSTAIDOT -OSAAMISMERKKI</a:t>
            </a:r>
            <a:endParaRPr lang="fi-FI" sz="2000" dirty="0">
              <a:latin typeface="+mj-lt"/>
              <a:ea typeface="Calibri Light"/>
              <a:cs typeface="Calibri Light"/>
            </a:endParaRPr>
          </a:p>
          <a:p>
            <a:pPr marL="0" indent="0">
              <a:buNone/>
            </a:pPr>
            <a:r>
              <a:rPr lang="fi-FI" sz="2000" dirty="0">
                <a:latin typeface="+mj-lt"/>
                <a:ea typeface="Calibri Light"/>
                <a:cs typeface="Calibri Light"/>
              </a:rPr>
              <a:t>Siirry verkkosivulle </a:t>
            </a:r>
            <a:r>
              <a:rPr lang="fi-FI" sz="2000" dirty="0">
                <a:latin typeface="+mj-lt"/>
                <a:ea typeface="Calibri Light"/>
                <a:cs typeface="Calibri Light"/>
                <a:hlinkClick r:id="rId3"/>
              </a:rPr>
              <a:t>https://dvv.fi/osaamismerkit</a:t>
            </a:r>
            <a:r>
              <a:rPr lang="fi-FI" sz="2000" dirty="0">
                <a:latin typeface="+mj-lt"/>
                <a:ea typeface="Calibri Light"/>
                <a:cs typeface="Calibri Light"/>
              </a:rPr>
              <a:t>.</a:t>
            </a:r>
          </a:p>
          <a:p>
            <a:pPr marL="514350" indent="-514350">
              <a:buFont typeface="+mj-lt"/>
              <a:buAutoNum type="arabicPeriod"/>
            </a:pPr>
            <a:r>
              <a:rPr lang="fi-FI" sz="2000" dirty="0">
                <a:latin typeface="+mj-lt"/>
              </a:rPr>
              <a:t>Valitse haluamasi tapa suorittaa ohjaustaidot-osaamismerkki.</a:t>
            </a:r>
          </a:p>
          <a:p>
            <a:pPr marL="514350" indent="-514350">
              <a:buFont typeface="+mj-lt"/>
              <a:buAutoNum type="arabicPeriod"/>
            </a:pPr>
            <a:r>
              <a:rPr lang="fi-FI" sz="2000" dirty="0">
                <a:latin typeface="+mj-lt"/>
              </a:rPr>
              <a:t>Suorita Taitoja tuen antajalle -koulutus TAI Digituen ohjaustaidot -osaamismerkki.</a:t>
            </a:r>
          </a:p>
          <a:p>
            <a:pPr marL="514350" indent="-514350">
              <a:buFont typeface="+mj-lt"/>
              <a:buAutoNum type="arabicPeriod"/>
            </a:pPr>
            <a:r>
              <a:rPr lang="fi-FI" sz="2000" dirty="0">
                <a:latin typeface="+mj-lt"/>
              </a:rPr>
              <a:t>Vastaa kysymyksiin ja lopuksi lähetä lomake. </a:t>
            </a:r>
          </a:p>
          <a:p>
            <a:pPr lvl="1"/>
            <a:r>
              <a:rPr lang="fi-FI" sz="2000" dirty="0">
                <a:latin typeface="+mj-lt"/>
              </a:rPr>
              <a:t>Muista lisätä sähköpostiosoitteesi tehtävälomakkeelle, jos sitä kysytään.</a:t>
            </a:r>
          </a:p>
          <a:p>
            <a:pPr lvl="1"/>
            <a:r>
              <a:rPr lang="fi-FI" sz="2000" dirty="0">
                <a:latin typeface="+mj-lt"/>
              </a:rPr>
              <a:t>Jos käytät Passportia, käytä lomakkeella ja Passportissa samaa sähköpostiosoitetta.</a:t>
            </a:r>
          </a:p>
          <a:p>
            <a:pPr lvl="1"/>
            <a:r>
              <a:rPr lang="fi-FI" sz="2000" dirty="0">
                <a:latin typeface="+mj-lt"/>
              </a:rPr>
              <a:t>Muista, että hyväksytyn suorituksen eli merkin saaminen saattaa kestää muutamasta päivästä useampaan viikkoon. Seuraa tilannetta kärsivällisesti.</a:t>
            </a:r>
            <a:endParaRPr lang="fi-FI" sz="2000" dirty="0">
              <a:latin typeface="+mj-lt"/>
              <a:cs typeface="Calibri Light"/>
            </a:endParaRPr>
          </a:p>
          <a:p>
            <a:pPr marL="514350" indent="-514350">
              <a:buFont typeface="+mj-lt"/>
              <a:buAutoNum type="arabicPeriod"/>
            </a:pPr>
            <a:r>
              <a:rPr lang="fi-FI" sz="2000" dirty="0">
                <a:latin typeface="+mj-lt"/>
              </a:rPr>
              <a:t>Kun saat osaamismerkin sähköpostiisi, tallenna se. Voit halutessasi tulostaa merkin itsellesi kurssikansioon. </a:t>
            </a:r>
          </a:p>
          <a:p>
            <a:pPr marL="514350" indent="-514350">
              <a:buFont typeface="+mj-lt"/>
              <a:buAutoNum type="arabicPeriod"/>
            </a:pPr>
            <a:r>
              <a:rPr lang="fi-FI" sz="2000" dirty="0">
                <a:latin typeface="+mj-lt"/>
              </a:rPr>
              <a:t>Suoritettu osaamismerkki siirtyy automaattisesti tilillesi Passportiin, jos olet ottanut sen käyttöösi.</a:t>
            </a:r>
            <a:endParaRPr lang="fi-FI" sz="2000" dirty="0">
              <a:latin typeface="+mj-lt"/>
              <a:cs typeface="Calibri Light"/>
            </a:endParaRPr>
          </a:p>
        </p:txBody>
      </p:sp>
      <p:sp>
        <p:nvSpPr>
          <p:cNvPr id="4" name="Alatunnisteen paikkamerkki 3"/>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171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24648-822F-EBA3-F2A3-4BF03A5FCE92}"/>
              </a:ext>
            </a:extLst>
          </p:cNvPr>
          <p:cNvSpPr>
            <a:spLocks noGrp="1"/>
          </p:cNvSpPr>
          <p:nvPr>
            <p:ph type="title"/>
          </p:nvPr>
        </p:nvSpPr>
        <p:spPr/>
        <p:txBody>
          <a:bodyPr/>
          <a:lstStyle/>
          <a:p>
            <a:pPr algn="ctr"/>
            <a:r>
              <a:rPr lang="en-US" dirty="0">
                <a:ea typeface="Calibri Light"/>
                <a:cs typeface="Calibri Light"/>
              </a:rPr>
              <a:t>Kymenlaakson Digitukiverkosto</a:t>
            </a:r>
            <a:endParaRPr lang="en-US" dirty="0"/>
          </a:p>
        </p:txBody>
      </p:sp>
      <p:sp>
        <p:nvSpPr>
          <p:cNvPr id="3" name="Content Placeholder 2">
            <a:extLst>
              <a:ext uri="{FF2B5EF4-FFF2-40B4-BE49-F238E27FC236}">
                <a16:creationId xmlns:a16="http://schemas.microsoft.com/office/drawing/2014/main" id="{19163FDB-0A49-6424-3759-EDD9237D47A7}"/>
              </a:ext>
            </a:extLst>
          </p:cNvPr>
          <p:cNvSpPr>
            <a:spLocks noGrp="1"/>
          </p:cNvSpPr>
          <p:nvPr>
            <p:ph idx="1"/>
          </p:nvPr>
        </p:nvSpPr>
        <p:spPr>
          <a:xfrm>
            <a:off x="9689124" y="2079625"/>
            <a:ext cx="2153139" cy="3823800"/>
          </a:xfrm>
          <a:ln>
            <a:solidFill>
              <a:schemeClr val="accent1">
                <a:lumMod val="50000"/>
              </a:schemeClr>
            </a:solidFill>
          </a:ln>
        </p:spPr>
        <p:txBody>
          <a:bodyPr vert="horz" lIns="91440" tIns="45720" rIns="91440" bIns="45720" rtlCol="0" anchor="t">
            <a:normAutofit/>
          </a:bodyPr>
          <a:lstStyle/>
          <a:p>
            <a:pPr marL="0" indent="0" algn="ctr">
              <a:buNone/>
            </a:pPr>
            <a:br>
              <a:rPr lang="en-US" sz="1400" b="1" dirty="0">
                <a:latin typeface="Calibri Light"/>
                <a:ea typeface="Calibri"/>
                <a:cs typeface="Calibri"/>
              </a:rPr>
            </a:br>
            <a:r>
              <a:rPr lang="en-US" sz="1400" b="1" dirty="0">
                <a:latin typeface="Calibri Light"/>
                <a:ea typeface="Calibri"/>
                <a:cs typeface="Calibri"/>
              </a:rPr>
              <a:t>Katariina Terävä</a:t>
            </a:r>
            <a:endParaRPr lang="en-US" dirty="0"/>
          </a:p>
          <a:p>
            <a:pPr marL="0" indent="0" algn="ctr">
              <a:buNone/>
            </a:pPr>
            <a:r>
              <a:rPr lang="en-US" sz="1400" dirty="0">
                <a:latin typeface="Calibri Light"/>
                <a:ea typeface="Calibri" panose="020F0502020204030204"/>
                <a:cs typeface="Calibri" panose="020F0502020204030204"/>
              </a:rPr>
              <a:t>Projektipäällikkö</a:t>
            </a:r>
            <a:endParaRPr lang="en-US" dirty="0">
              <a:latin typeface="Calibri" panose="020F0502020204030204"/>
              <a:ea typeface="Calibri" panose="020F0502020204030204"/>
              <a:cs typeface="Calibri" panose="020F0502020204030204"/>
            </a:endParaRPr>
          </a:p>
          <a:p>
            <a:pPr marL="0" indent="0" algn="ctr">
              <a:buNone/>
            </a:pPr>
            <a:r>
              <a:rPr lang="en-US" sz="1400" dirty="0">
                <a:latin typeface="Calibri Light"/>
                <a:ea typeface="Calibri" panose="020F0502020204030204"/>
                <a:cs typeface="Calibri" panose="020F0502020204030204"/>
              </a:rPr>
              <a:t>Kouvolan kaupunki</a:t>
            </a:r>
            <a:endParaRPr lang="en-US" dirty="0">
              <a:latin typeface="Calibri" panose="020F0502020204030204"/>
              <a:ea typeface="Calibri" panose="020F0502020204030204"/>
              <a:cs typeface="Calibri" panose="020F0502020204030204"/>
            </a:endParaRPr>
          </a:p>
          <a:p>
            <a:pPr marL="0" indent="0" algn="ctr">
              <a:buNone/>
            </a:pPr>
            <a:r>
              <a:rPr lang="en-US" sz="1400" dirty="0">
                <a:latin typeface="Calibri Light"/>
                <a:ea typeface="Calibri" panose="020F0502020204030204"/>
                <a:cs typeface="Calibri" panose="020F0502020204030204"/>
              </a:rPr>
              <a:t>katariina.terava@kouvola.fi</a:t>
            </a:r>
            <a:endParaRPr lang="en-US" dirty="0">
              <a:latin typeface="Calibri" panose="020F0502020204030204"/>
              <a:ea typeface="Calibri" panose="020F0502020204030204"/>
              <a:cs typeface="Calibri" panose="020F0502020204030204"/>
            </a:endParaRPr>
          </a:p>
          <a:p>
            <a:pPr marL="0" indent="0" algn="ctr">
              <a:buNone/>
            </a:pPr>
            <a:r>
              <a:rPr lang="en-US" sz="1400" dirty="0">
                <a:latin typeface="Calibri Light"/>
                <a:ea typeface="Calibri" panose="020F0502020204030204"/>
                <a:cs typeface="Calibri" panose="020F0502020204030204"/>
              </a:rPr>
              <a:t>P. 040 847 7940</a:t>
            </a:r>
          </a:p>
          <a:p>
            <a:pPr marL="0" indent="0" algn="ctr">
              <a:buNone/>
            </a:pPr>
            <a:endParaRPr lang="en-US" sz="1400" dirty="0">
              <a:latin typeface="Calibri Light"/>
              <a:ea typeface="Calibri" panose="020F0502020204030204"/>
              <a:cs typeface="Calibri" panose="020F0502020204030204"/>
            </a:endParaRPr>
          </a:p>
        </p:txBody>
      </p:sp>
      <p:sp>
        <p:nvSpPr>
          <p:cNvPr id="4" name="Footer Placeholder 3">
            <a:extLst>
              <a:ext uri="{FF2B5EF4-FFF2-40B4-BE49-F238E27FC236}">
                <a16:creationId xmlns:a16="http://schemas.microsoft.com/office/drawing/2014/main" id="{1BAA87B7-AAC9-F89C-3521-1F96B0DEBCDB}"/>
              </a:ext>
            </a:extLst>
          </p:cNvPr>
          <p:cNvSpPr>
            <a:spLocks noGrp="1"/>
          </p:cNvSpPr>
          <p:nvPr>
            <p:ph type="ftr" sz="quarter" idx="11"/>
          </p:nvPr>
        </p:nvSpPr>
        <p:spPr/>
        <p:txBody>
          <a:bodyPr/>
          <a:lstStyle/>
          <a:p>
            <a:r>
              <a:rPr lang="fi-FI" dirty="0"/>
              <a:t>©Kymenlaakson Digituki 2025</a:t>
            </a:r>
          </a:p>
        </p:txBody>
      </p:sp>
      <p:sp>
        <p:nvSpPr>
          <p:cNvPr id="7" name="Content Placeholder 2">
            <a:extLst>
              <a:ext uri="{FF2B5EF4-FFF2-40B4-BE49-F238E27FC236}">
                <a16:creationId xmlns:a16="http://schemas.microsoft.com/office/drawing/2014/main" id="{A0974CBF-8633-93F7-7331-10714190D5CE}"/>
              </a:ext>
            </a:extLst>
          </p:cNvPr>
          <p:cNvSpPr txBox="1">
            <a:spLocks/>
          </p:cNvSpPr>
          <p:nvPr/>
        </p:nvSpPr>
        <p:spPr>
          <a:xfrm>
            <a:off x="2719754" y="2075717"/>
            <a:ext cx="2094524" cy="3823800"/>
          </a:xfrm>
          <a:prstGeom prst="rect">
            <a:avLst/>
          </a:prstGeom>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br>
              <a:rPr lang="en-US" sz="1400" b="1" dirty="0">
                <a:latin typeface="Calibri Light"/>
                <a:ea typeface="Calibri" panose="020F0502020204030204"/>
                <a:cs typeface="Calibri" panose="020F0502020204030204"/>
              </a:rPr>
            </a:br>
            <a:r>
              <a:rPr lang="fi-FI" sz="1400" b="1" dirty="0">
                <a:latin typeface="Calibri Light"/>
                <a:ea typeface="Calibri" panose="020F0502020204030204"/>
                <a:cs typeface="Calibri" panose="020F0502020204030204"/>
              </a:rPr>
              <a:t>Anni Hukka</a:t>
            </a:r>
          </a:p>
          <a:p>
            <a:pPr marL="0" indent="0" algn="ctr">
              <a:buNone/>
            </a:pPr>
            <a:r>
              <a:rPr lang="fi-FI" sz="1400" dirty="0">
                <a:latin typeface="Calibri Light"/>
                <a:ea typeface="Calibri" panose="020F0502020204030204"/>
                <a:cs typeface="Calibri" panose="020F0502020204030204"/>
              </a:rPr>
              <a:t>Digipalvelusuunnittelija</a:t>
            </a:r>
          </a:p>
          <a:p>
            <a:pPr marL="0" indent="0" algn="ctr">
              <a:buNone/>
            </a:pPr>
            <a:r>
              <a:rPr lang="fi-FI" sz="1400" dirty="0">
                <a:latin typeface="Calibri Light"/>
                <a:ea typeface="Calibri" panose="020F0502020204030204"/>
                <a:cs typeface="Calibri" panose="020F0502020204030204"/>
              </a:rPr>
              <a:t>Kotkan kaupunki</a:t>
            </a:r>
          </a:p>
          <a:p>
            <a:pPr marL="0" indent="0" algn="ctr">
              <a:buNone/>
            </a:pPr>
            <a:r>
              <a:rPr lang="fi-FI" sz="1400" dirty="0">
                <a:latin typeface="Calibri Light"/>
                <a:ea typeface="Calibri" panose="020F0502020204030204"/>
                <a:cs typeface="Calibri" panose="020F0502020204030204"/>
              </a:rPr>
              <a:t>anni.hukka@kotka.fi</a:t>
            </a:r>
          </a:p>
          <a:p>
            <a:pPr marL="0" indent="0" algn="ctr">
              <a:buNone/>
            </a:pPr>
            <a:r>
              <a:rPr lang="fi-FI" sz="1400" dirty="0">
                <a:latin typeface="Calibri Light"/>
                <a:ea typeface="Calibri" panose="020F0502020204030204"/>
                <a:cs typeface="Calibri" panose="020F0502020204030204"/>
              </a:rPr>
              <a:t>P. 040 120 8485</a:t>
            </a:r>
          </a:p>
          <a:p>
            <a:pPr marL="0" indent="0" algn="ctr">
              <a:buFont typeface="Arial" panose="020B0604020202020204" pitchFamily="34" charset="0"/>
              <a:buNone/>
            </a:pPr>
            <a:endParaRPr lang="en-US" dirty="0">
              <a:ea typeface="Calibri" panose="020F0502020204030204"/>
              <a:cs typeface="Calibri" panose="020F0502020204030204"/>
            </a:endParaRPr>
          </a:p>
        </p:txBody>
      </p:sp>
      <p:sp>
        <p:nvSpPr>
          <p:cNvPr id="9" name="Content Placeholder 2">
            <a:extLst>
              <a:ext uri="{FF2B5EF4-FFF2-40B4-BE49-F238E27FC236}">
                <a16:creationId xmlns:a16="http://schemas.microsoft.com/office/drawing/2014/main" id="{20F72CAB-2F18-EC56-F225-E82CC5DB38A5}"/>
              </a:ext>
            </a:extLst>
          </p:cNvPr>
          <p:cNvSpPr txBox="1">
            <a:spLocks/>
          </p:cNvSpPr>
          <p:nvPr/>
        </p:nvSpPr>
        <p:spPr>
          <a:xfrm>
            <a:off x="7369908" y="2075717"/>
            <a:ext cx="2094524" cy="3823800"/>
          </a:xfrm>
          <a:prstGeom prst="rect">
            <a:avLst/>
          </a:prstGeom>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br>
              <a:rPr lang="en-US" sz="1400" b="1" dirty="0">
                <a:latin typeface="Calibri Light"/>
                <a:ea typeface="Calibri"/>
                <a:cs typeface="Calibri"/>
              </a:rPr>
            </a:br>
            <a:r>
              <a:rPr lang="en-US" sz="1400" b="1" dirty="0">
                <a:latin typeface="Calibri Light"/>
                <a:ea typeface="Calibri"/>
                <a:cs typeface="Calibri"/>
              </a:rPr>
              <a:t>Aki Ruuskanen</a:t>
            </a:r>
          </a:p>
          <a:p>
            <a:pPr marL="0" indent="0" algn="ctr">
              <a:buFont typeface="Arial" panose="020B0604020202020204" pitchFamily="34" charset="0"/>
              <a:buNone/>
            </a:pPr>
            <a:r>
              <a:rPr lang="en-US" sz="1400" dirty="0">
                <a:latin typeface="Calibri Light"/>
                <a:ea typeface="Calibri"/>
                <a:cs typeface="Calibri"/>
              </a:rPr>
              <a:t>Digitukikoordinaattori</a:t>
            </a:r>
          </a:p>
          <a:p>
            <a:pPr marL="0" indent="0" algn="ctr">
              <a:buNone/>
            </a:pPr>
            <a:r>
              <a:rPr lang="en-US" sz="1400" dirty="0">
                <a:latin typeface="Calibri Light"/>
                <a:ea typeface="Calibri"/>
                <a:cs typeface="Calibri"/>
              </a:rPr>
              <a:t>Kaakon kaksikko</a:t>
            </a:r>
          </a:p>
          <a:p>
            <a:pPr marL="0" indent="0" algn="ctr">
              <a:buNone/>
            </a:pPr>
            <a:r>
              <a:rPr lang="en-US" sz="1400" dirty="0">
                <a:latin typeface="Calibri Light"/>
                <a:ea typeface="Calibri"/>
                <a:cs typeface="Calibri"/>
              </a:rPr>
              <a:t>jelppiaku@gmail.com</a:t>
            </a:r>
          </a:p>
          <a:p>
            <a:pPr marL="0" indent="0" algn="ctr">
              <a:buNone/>
            </a:pPr>
            <a:r>
              <a:rPr lang="en-US" sz="1400" dirty="0">
                <a:latin typeface="Calibri Light"/>
                <a:ea typeface="Calibri"/>
                <a:cs typeface="Calibri"/>
              </a:rPr>
              <a:t>P. 040 0343444</a:t>
            </a:r>
          </a:p>
        </p:txBody>
      </p:sp>
      <p:sp>
        <p:nvSpPr>
          <p:cNvPr id="11" name="Content Placeholder 2">
            <a:extLst>
              <a:ext uri="{FF2B5EF4-FFF2-40B4-BE49-F238E27FC236}">
                <a16:creationId xmlns:a16="http://schemas.microsoft.com/office/drawing/2014/main" id="{C4348A79-6537-C0FC-C228-495BAAD78165}"/>
              </a:ext>
            </a:extLst>
          </p:cNvPr>
          <p:cNvSpPr txBox="1">
            <a:spLocks/>
          </p:cNvSpPr>
          <p:nvPr/>
        </p:nvSpPr>
        <p:spPr>
          <a:xfrm>
            <a:off x="400539" y="2081580"/>
            <a:ext cx="2094524" cy="3823800"/>
          </a:xfrm>
          <a:prstGeom prst="rect">
            <a:avLst/>
          </a:prstGeom>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br>
              <a:rPr lang="en-US" sz="1400" b="1" dirty="0">
                <a:latin typeface="Calibri Light"/>
                <a:ea typeface="Calibri"/>
                <a:cs typeface="Calibri"/>
              </a:rPr>
            </a:br>
            <a:r>
              <a:rPr lang="en-US" sz="1400" b="1" dirty="0">
                <a:latin typeface="Calibri Light"/>
                <a:ea typeface="Calibri"/>
                <a:cs typeface="Calibri"/>
              </a:rPr>
              <a:t>Tytti Eriksson</a:t>
            </a:r>
          </a:p>
          <a:p>
            <a:pPr marL="0" indent="0" algn="ctr">
              <a:buFont typeface="Arial" panose="020B0604020202020204" pitchFamily="34" charset="0"/>
              <a:buNone/>
            </a:pPr>
            <a:r>
              <a:rPr lang="en-US" sz="1400" dirty="0">
                <a:latin typeface="Calibri Light"/>
                <a:ea typeface="Calibri"/>
                <a:cs typeface="Calibri"/>
              </a:rPr>
              <a:t>Hyvinvointikoordinaattori</a:t>
            </a:r>
          </a:p>
          <a:p>
            <a:pPr marL="0" indent="0" algn="ctr">
              <a:buNone/>
            </a:pPr>
            <a:r>
              <a:rPr lang="en-US" sz="1400" dirty="0">
                <a:latin typeface="Calibri Light"/>
                <a:ea typeface="Calibri"/>
                <a:cs typeface="Calibri"/>
              </a:rPr>
              <a:t>Pyhtään kunta</a:t>
            </a:r>
          </a:p>
          <a:p>
            <a:pPr marL="0" indent="0" algn="ctr">
              <a:buNone/>
            </a:pPr>
            <a:r>
              <a:rPr lang="en-US" sz="1400" dirty="0">
                <a:latin typeface="Calibri Light"/>
                <a:ea typeface="Calibri"/>
                <a:cs typeface="Calibri"/>
              </a:rPr>
              <a:t>tytti.eriksson@pyhtaa.fi</a:t>
            </a:r>
            <a:endParaRPr lang="en-US" dirty="0"/>
          </a:p>
          <a:p>
            <a:pPr marL="0" indent="0" algn="ctr">
              <a:buNone/>
            </a:pPr>
            <a:r>
              <a:rPr lang="en-US" sz="1400" dirty="0">
                <a:latin typeface="Calibri Light"/>
                <a:ea typeface="Calibri"/>
                <a:cs typeface="Calibri"/>
              </a:rPr>
              <a:t>P. 050 473 5717</a:t>
            </a:r>
          </a:p>
        </p:txBody>
      </p:sp>
      <p:sp>
        <p:nvSpPr>
          <p:cNvPr id="13" name="Content Placeholder 2">
            <a:extLst>
              <a:ext uri="{FF2B5EF4-FFF2-40B4-BE49-F238E27FC236}">
                <a16:creationId xmlns:a16="http://schemas.microsoft.com/office/drawing/2014/main" id="{0CE2C772-0CEE-E9A5-2D8B-C2A001ADD0F4}"/>
              </a:ext>
            </a:extLst>
          </p:cNvPr>
          <p:cNvSpPr txBox="1">
            <a:spLocks/>
          </p:cNvSpPr>
          <p:nvPr/>
        </p:nvSpPr>
        <p:spPr>
          <a:xfrm>
            <a:off x="5044832" y="2065948"/>
            <a:ext cx="2094524" cy="3823800"/>
          </a:xfrm>
          <a:prstGeom prst="rect">
            <a:avLst/>
          </a:prstGeom>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br>
              <a:rPr lang="en-US" sz="1400" b="1" dirty="0">
                <a:latin typeface="Calibri Light"/>
                <a:ea typeface="Calibri"/>
                <a:cs typeface="Calibri"/>
              </a:rPr>
            </a:br>
            <a:r>
              <a:rPr lang="en-US" sz="1400" b="1" dirty="0">
                <a:latin typeface="Calibri Light"/>
                <a:ea typeface="Calibri"/>
                <a:cs typeface="Calibri"/>
              </a:rPr>
              <a:t>Mia Iivonen</a:t>
            </a:r>
          </a:p>
          <a:p>
            <a:pPr marL="0" indent="0" algn="ctr">
              <a:buFont typeface="Arial" panose="020B0604020202020204" pitchFamily="34" charset="0"/>
              <a:buNone/>
            </a:pPr>
            <a:r>
              <a:rPr lang="en-US" sz="1400" dirty="0">
                <a:latin typeface="Calibri Light"/>
                <a:ea typeface="Calibri"/>
                <a:cs typeface="Calibri"/>
              </a:rPr>
              <a:t>Hyvinvointikoordinaattori</a:t>
            </a:r>
          </a:p>
          <a:p>
            <a:pPr marL="0" indent="0" algn="ctr">
              <a:buNone/>
            </a:pPr>
            <a:r>
              <a:rPr lang="en-US" sz="1400" dirty="0">
                <a:latin typeface="Calibri Light"/>
                <a:ea typeface="Calibri"/>
                <a:cs typeface="Calibri"/>
              </a:rPr>
              <a:t>Haminan kaupunki</a:t>
            </a:r>
          </a:p>
          <a:p>
            <a:pPr marL="0" indent="0" algn="ctr">
              <a:buNone/>
            </a:pPr>
            <a:r>
              <a:rPr lang="en-US" sz="1400" dirty="0">
                <a:latin typeface="Calibri Light"/>
                <a:ea typeface="Calibri"/>
                <a:cs typeface="Calibri"/>
              </a:rPr>
              <a:t>mia.iivonen@hamina.fi</a:t>
            </a:r>
          </a:p>
          <a:p>
            <a:pPr marL="0" indent="0" algn="ctr">
              <a:buNone/>
            </a:pPr>
            <a:r>
              <a:rPr lang="en-US" sz="1400" dirty="0">
                <a:latin typeface="Calibri Light"/>
                <a:ea typeface="Calibri"/>
                <a:cs typeface="Calibri"/>
              </a:rPr>
              <a:t>P. 040 526 2165</a:t>
            </a:r>
          </a:p>
          <a:p>
            <a:pPr marL="0" indent="0" algn="ctr">
              <a:buNone/>
            </a:pPr>
            <a:endParaRPr lang="en-US" dirty="0">
              <a:ea typeface="Calibri" panose="020F0502020204030204"/>
              <a:cs typeface="Calibri" panose="020F0502020204030204"/>
            </a:endParaRPr>
          </a:p>
        </p:txBody>
      </p:sp>
      <p:pic>
        <p:nvPicPr>
          <p:cNvPr id="14" name="Picture 14">
            <a:extLst>
              <a:ext uri="{FF2B5EF4-FFF2-40B4-BE49-F238E27FC236}">
                <a16:creationId xmlns:a16="http://schemas.microsoft.com/office/drawing/2014/main" id="{4BC12E50-56E9-65BD-31F2-FD78265688B9}"/>
              </a:ext>
            </a:extLst>
          </p:cNvPr>
          <p:cNvPicPr>
            <a:picLocks noChangeAspect="1"/>
          </p:cNvPicPr>
          <p:nvPr/>
        </p:nvPicPr>
        <p:blipFill>
          <a:blip r:embed="rId3"/>
          <a:stretch>
            <a:fillRect/>
          </a:stretch>
        </p:blipFill>
        <p:spPr>
          <a:xfrm>
            <a:off x="3080360" y="4213589"/>
            <a:ext cx="1371357" cy="1371357"/>
          </a:xfrm>
          <a:prstGeom prst="rect">
            <a:avLst/>
          </a:prstGeom>
        </p:spPr>
      </p:pic>
      <p:pic>
        <p:nvPicPr>
          <p:cNvPr id="6" name="Kuva 5" descr="Kuva, joka sisältää kohteen teksti&#10;&#10;Kuvaus luotu automaattisesti">
            <a:extLst>
              <a:ext uri="{FF2B5EF4-FFF2-40B4-BE49-F238E27FC236}">
                <a16:creationId xmlns:a16="http://schemas.microsoft.com/office/drawing/2014/main" id="{64067153-B4DC-9CEC-F5E1-4CD81A9EAAE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02943" y="4104530"/>
            <a:ext cx="1968454" cy="1574763"/>
          </a:xfrm>
          <a:prstGeom prst="rect">
            <a:avLst/>
          </a:prstGeom>
        </p:spPr>
      </p:pic>
      <p:pic>
        <p:nvPicPr>
          <p:cNvPr id="10" name="Kuva 9" descr="Kuva, joka sisältää kohteen teksti, clipart-kuva&#10;&#10;Kuvaus luotu automaattisesti">
            <a:extLst>
              <a:ext uri="{FF2B5EF4-FFF2-40B4-BE49-F238E27FC236}">
                <a16:creationId xmlns:a16="http://schemas.microsoft.com/office/drawing/2014/main" id="{8645AACC-4DE6-0D1B-534F-E9D3DE40E4C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718431" y="4663042"/>
            <a:ext cx="2094524" cy="472449"/>
          </a:xfrm>
          <a:prstGeom prst="rect">
            <a:avLst/>
          </a:prstGeom>
        </p:spPr>
      </p:pic>
      <p:pic>
        <p:nvPicPr>
          <p:cNvPr id="8" name="Kuva 7" descr="Kuva, joka sisältää kohteen teksti&#10;&#10;Kuvaus luotu automaattisesti">
            <a:extLst>
              <a:ext uri="{FF2B5EF4-FFF2-40B4-BE49-F238E27FC236}">
                <a16:creationId xmlns:a16="http://schemas.microsoft.com/office/drawing/2014/main" id="{0275E200-4A7E-3920-1421-86C4F2D19F2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0319" y="4325815"/>
            <a:ext cx="1522533" cy="1141900"/>
          </a:xfrm>
          <a:prstGeom prst="rect">
            <a:avLst/>
          </a:prstGeom>
        </p:spPr>
      </p:pic>
      <p:pic>
        <p:nvPicPr>
          <p:cNvPr id="15" name="Kuva 14">
            <a:extLst>
              <a:ext uri="{FF2B5EF4-FFF2-40B4-BE49-F238E27FC236}">
                <a16:creationId xmlns:a16="http://schemas.microsoft.com/office/drawing/2014/main" id="{623DA54E-CF91-C440-341D-18F5A037642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53686" y="4240912"/>
            <a:ext cx="1521107" cy="1316708"/>
          </a:xfrm>
          <a:prstGeom prst="rect">
            <a:avLst/>
          </a:prstGeom>
        </p:spPr>
      </p:pic>
    </p:spTree>
    <p:extLst>
      <p:ext uri="{BB962C8B-B14F-4D97-AF65-F5344CB8AC3E}">
        <p14:creationId xmlns:p14="http://schemas.microsoft.com/office/powerpoint/2010/main" val="903195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a:t>Digiopastaminen</a:t>
            </a:r>
          </a:p>
        </p:txBody>
      </p:sp>
      <p:sp>
        <p:nvSpPr>
          <p:cNvPr id="3" name="Sisällön paikkamerkki 2"/>
          <p:cNvSpPr>
            <a:spLocks noGrp="1"/>
          </p:cNvSpPr>
          <p:nvPr>
            <p:ph sz="half" idx="1"/>
          </p:nvPr>
        </p:nvSpPr>
        <p:spPr/>
        <p:txBody>
          <a:bodyPr vert="horz" lIns="91440" tIns="45720" rIns="91440" bIns="45720" rtlCol="0" anchor="t">
            <a:normAutofit/>
          </a:bodyPr>
          <a:lstStyle/>
          <a:p>
            <a:pPr marL="0" indent="0">
              <a:buNone/>
            </a:pPr>
            <a:r>
              <a:rPr lang="fi-FI" sz="2200" b="1" dirty="0">
                <a:latin typeface="Calibri Light"/>
                <a:ea typeface="Calibri Light"/>
                <a:cs typeface="Calibri Light"/>
              </a:rPr>
              <a:t>DIGIOPASTAJA</a:t>
            </a:r>
          </a:p>
          <a:p>
            <a:r>
              <a:rPr lang="fi-FI" sz="2200" dirty="0">
                <a:latin typeface="Calibri Light"/>
                <a:ea typeface="Calibri Light"/>
                <a:cs typeface="Calibri Light"/>
              </a:rPr>
              <a:t>on henkilö, joka auttaa muita digilaitteiden, sovellusten ja netin käytössä sekä verkkoasioinnissa.</a:t>
            </a:r>
          </a:p>
          <a:p>
            <a:r>
              <a:rPr lang="fi-FI" sz="2200" dirty="0">
                <a:latin typeface="Calibri Light"/>
                <a:ea typeface="Calibri Light"/>
                <a:cs typeface="Calibri Light"/>
              </a:rPr>
              <a:t>on kiinnostunut auttamisesta, opastamisesta, digilaitteista sekä uusien digitaitojen oppimisesta.</a:t>
            </a:r>
          </a:p>
          <a:p>
            <a:r>
              <a:rPr lang="fi-FI" sz="2200" dirty="0">
                <a:latin typeface="Calibri Light"/>
                <a:ea typeface="Calibri Light"/>
                <a:cs typeface="Calibri Light"/>
              </a:rPr>
              <a:t>on kannustava ja positiivinen.</a:t>
            </a:r>
          </a:p>
          <a:p>
            <a:r>
              <a:rPr lang="fi-FI" sz="2200" dirty="0">
                <a:latin typeface="Calibri Light"/>
                <a:ea typeface="Calibri Light"/>
                <a:cs typeface="Calibri Light"/>
              </a:rPr>
              <a:t>tarjoaa maksutonta vertaisneuvontaa, ei ammattiapua.</a:t>
            </a:r>
          </a:p>
        </p:txBody>
      </p:sp>
      <p:sp>
        <p:nvSpPr>
          <p:cNvPr id="4" name="Sisällön paikkamerkki 3"/>
          <p:cNvSpPr>
            <a:spLocks noGrp="1"/>
          </p:cNvSpPr>
          <p:nvPr>
            <p:ph sz="half" idx="2"/>
          </p:nvPr>
        </p:nvSpPr>
        <p:spPr/>
        <p:txBody>
          <a:bodyPr vert="horz" lIns="91440" tIns="45720" rIns="91440" bIns="45720" rtlCol="0" anchor="t">
            <a:normAutofit/>
          </a:bodyPr>
          <a:lstStyle/>
          <a:p>
            <a:pPr marL="0" indent="0">
              <a:buNone/>
            </a:pPr>
            <a:r>
              <a:rPr lang="fi-FI" sz="2200" b="1" dirty="0">
                <a:latin typeface="Calibri Light"/>
                <a:ea typeface="Calibri Light"/>
                <a:cs typeface="Calibri Light"/>
              </a:rPr>
              <a:t>DIGIOPASTUS</a:t>
            </a:r>
          </a:p>
          <a:p>
            <a:r>
              <a:rPr lang="fi-FI" sz="2200" dirty="0">
                <a:latin typeface="Calibri Light"/>
                <a:ea typeface="Calibri Light"/>
                <a:cs typeface="Calibri Light"/>
              </a:rPr>
              <a:t>Ei tarvita huippuosaamista tietotekniikasta, perustaidot ja oma mielenkiinto riittävät.</a:t>
            </a:r>
          </a:p>
          <a:p>
            <a:r>
              <a:rPr lang="fi-FI" sz="2200" dirty="0">
                <a:latin typeface="Calibri Light"/>
                <a:ea typeface="Calibri Light"/>
                <a:cs typeface="Calibri Light"/>
              </a:rPr>
              <a:t>Toteutetaan henkilökohtaisesti, eli opastuksessa neuvotaan yhtä henkilöä kerrallaan.</a:t>
            </a:r>
          </a:p>
          <a:p>
            <a:r>
              <a:rPr lang="fi-FI" sz="2200" dirty="0">
                <a:latin typeface="Calibri Light"/>
                <a:ea typeface="Calibri Light"/>
                <a:cs typeface="Calibri Light"/>
              </a:rPr>
              <a:t>Voi olla harrastuksena tapahtuvaa vapaaehtoistoimintaa tai esim. työpaikalla tapahtuvaa opastamista, jolloin autetaan työkavereita tai asiakkaita.</a:t>
            </a:r>
          </a:p>
        </p:txBody>
      </p:sp>
      <p:sp>
        <p:nvSpPr>
          <p:cNvPr id="5" name="Alatunnisteen paikkamerkki 4"/>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2270721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a:t>Matkalla digiopastajaksi</a:t>
            </a:r>
          </a:p>
        </p:txBody>
      </p:sp>
      <p:sp>
        <p:nvSpPr>
          <p:cNvPr id="3" name="Sisällön paikkamerkki 2"/>
          <p:cNvSpPr>
            <a:spLocks noGrp="1"/>
          </p:cNvSpPr>
          <p:nvPr>
            <p:ph sz="half" idx="1"/>
          </p:nvPr>
        </p:nvSpPr>
        <p:spPr/>
        <p:txBody>
          <a:bodyPr vert="horz" lIns="91440" tIns="45720" rIns="91440" bIns="45720" rtlCol="0" anchor="t">
            <a:normAutofit/>
          </a:bodyPr>
          <a:lstStyle/>
          <a:p>
            <a:pPr marL="0" indent="0">
              <a:buNone/>
            </a:pPr>
            <a:r>
              <a:rPr lang="fi-FI" sz="2200" b="1" dirty="0">
                <a:latin typeface="Calibri Light"/>
                <a:ea typeface="Calibri Light"/>
                <a:cs typeface="Calibri Light"/>
              </a:rPr>
              <a:t>KOHTAAN ASIAKKAAN</a:t>
            </a:r>
          </a:p>
          <a:p>
            <a:r>
              <a:rPr lang="fi-FI" sz="2200" dirty="0">
                <a:latin typeface="Calibri Light"/>
                <a:ea typeface="Calibri Light"/>
                <a:cs typeface="Calibri Light"/>
              </a:rPr>
              <a:t>rauhallisessa ympäristössä.</a:t>
            </a:r>
          </a:p>
          <a:p>
            <a:r>
              <a:rPr lang="fi-FI" sz="2200" dirty="0">
                <a:latin typeface="Calibri Light"/>
                <a:ea typeface="Calibri Light"/>
                <a:cs typeface="Calibri Light"/>
              </a:rPr>
              <a:t>kuuntelemalla kiireettömästi.</a:t>
            </a:r>
          </a:p>
          <a:p>
            <a:r>
              <a:rPr lang="fi-FI" sz="2200" dirty="0">
                <a:latin typeface="Calibri Light"/>
                <a:ea typeface="Calibri Light"/>
                <a:cs typeface="Calibri Light"/>
              </a:rPr>
              <a:t>huomioimalla asiakkaan taitotason ja toimintakyvyn.</a:t>
            </a:r>
          </a:p>
          <a:p>
            <a:r>
              <a:rPr lang="fi-FI" sz="2200" dirty="0">
                <a:latin typeface="Calibri Light"/>
                <a:ea typeface="Calibri Light"/>
                <a:cs typeface="Calibri Light"/>
              </a:rPr>
              <a:t>puhumalla selkeästi ja käyttämällä ymmärrettäviä sanoja.</a:t>
            </a:r>
          </a:p>
          <a:p>
            <a:r>
              <a:rPr lang="fi-FI" sz="2200" dirty="0">
                <a:latin typeface="Calibri Light"/>
                <a:ea typeface="Calibri Light"/>
                <a:cs typeface="Calibri Light"/>
              </a:rPr>
              <a:t>kunnioittavasti ja vaitiolovelvollisuutta kunnioittaen.</a:t>
            </a:r>
          </a:p>
          <a:p>
            <a:pPr marL="0" indent="0">
              <a:buNone/>
            </a:pPr>
            <a:endParaRPr lang="fi-FI" dirty="0"/>
          </a:p>
        </p:txBody>
      </p:sp>
      <p:sp>
        <p:nvSpPr>
          <p:cNvPr id="4" name="Sisällön paikkamerkki 3"/>
          <p:cNvSpPr>
            <a:spLocks noGrp="1"/>
          </p:cNvSpPr>
          <p:nvPr>
            <p:ph sz="half" idx="2"/>
          </p:nvPr>
        </p:nvSpPr>
        <p:spPr/>
        <p:txBody>
          <a:bodyPr vert="horz" lIns="91440" tIns="45720" rIns="91440" bIns="45720" rtlCol="0" anchor="t">
            <a:normAutofit/>
          </a:bodyPr>
          <a:lstStyle/>
          <a:p>
            <a:pPr marL="0" indent="0">
              <a:buNone/>
            </a:pPr>
            <a:r>
              <a:rPr lang="fi-FI" sz="2200" b="1" dirty="0">
                <a:latin typeface="Calibri Light"/>
                <a:ea typeface="Calibri Light"/>
                <a:cs typeface="Calibri Light"/>
              </a:rPr>
              <a:t>AUTAN ASIAKASTA</a:t>
            </a:r>
          </a:p>
          <a:p>
            <a:r>
              <a:rPr lang="fi-FI" sz="2200" dirty="0">
                <a:latin typeface="Calibri Light"/>
                <a:ea typeface="Calibri Light"/>
                <a:cs typeface="Calibri Light"/>
              </a:rPr>
              <a:t>ystävällisesti ja iloisesti.</a:t>
            </a:r>
          </a:p>
          <a:p>
            <a:r>
              <a:rPr lang="fi-FI" sz="2200" dirty="0">
                <a:latin typeface="Calibri Light"/>
                <a:ea typeface="Calibri Light"/>
                <a:cs typeface="Calibri Light"/>
              </a:rPr>
              <a:t>rauhallisesti ja rohkaisevasti.</a:t>
            </a:r>
          </a:p>
          <a:p>
            <a:r>
              <a:rPr lang="fi-FI" sz="2200" dirty="0">
                <a:latin typeface="Calibri Light"/>
                <a:ea typeface="Calibri Light"/>
                <a:cs typeface="Calibri Light"/>
              </a:rPr>
              <a:t>hienotunteisesti ja luottamuksellisesti, erityisesti jos näen asiakkaan henkilötietoja.</a:t>
            </a:r>
          </a:p>
          <a:p>
            <a:r>
              <a:rPr lang="fi-FI" sz="2200" dirty="0">
                <a:latin typeface="Calibri Light"/>
                <a:ea typeface="Calibri Light"/>
                <a:cs typeface="Calibri Light"/>
              </a:rPr>
              <a:t>varmistamalla opastuksen edetessä, että asiakas ymmärtää mitä ollaan tekemässä.</a:t>
            </a:r>
          </a:p>
          <a:p>
            <a:r>
              <a:rPr lang="fi-FI" sz="2200" dirty="0">
                <a:latin typeface="Calibri Light"/>
                <a:ea typeface="Calibri Light"/>
                <a:cs typeface="Calibri Light"/>
              </a:rPr>
              <a:t>kannustamalla tekemään ja kokeilemaan itse.</a:t>
            </a:r>
          </a:p>
          <a:p>
            <a:pPr marL="0" indent="0">
              <a:buNone/>
            </a:pPr>
            <a:endParaRPr lang="fi-FI" dirty="0"/>
          </a:p>
        </p:txBody>
      </p:sp>
      <p:sp>
        <p:nvSpPr>
          <p:cNvPr id="5" name="Alatunnisteen paikkamerkki 4"/>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1399976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dirty="0"/>
              <a:t>Eettisten ohjeiden kertaus</a:t>
            </a:r>
          </a:p>
        </p:txBody>
      </p:sp>
      <p:sp>
        <p:nvSpPr>
          <p:cNvPr id="3" name="Sisällön paikkamerkki 2"/>
          <p:cNvSpPr>
            <a:spLocks noGrp="1"/>
          </p:cNvSpPr>
          <p:nvPr>
            <p:ph sz="half" idx="1"/>
          </p:nvPr>
        </p:nvSpPr>
        <p:spPr/>
        <p:txBody>
          <a:bodyPr vert="horz" lIns="91440" tIns="45720" rIns="91440" bIns="45720" rtlCol="0" anchor="t">
            <a:noAutofit/>
          </a:bodyPr>
          <a:lstStyle/>
          <a:p>
            <a:pPr marL="0" indent="0">
              <a:buNone/>
            </a:pPr>
            <a:r>
              <a:rPr lang="fi-FI" sz="2000" b="1" dirty="0">
                <a:latin typeface="Calibri Light"/>
                <a:ea typeface="Calibri Light"/>
                <a:cs typeface="Calibri Light"/>
              </a:rPr>
              <a:t>DIGITUEN ANTAJANA</a:t>
            </a:r>
          </a:p>
          <a:p>
            <a:r>
              <a:rPr lang="fi-FI" sz="2000" dirty="0">
                <a:latin typeface="Calibri Light"/>
                <a:ea typeface="Calibri Light"/>
                <a:cs typeface="Calibri Light"/>
              </a:rPr>
              <a:t>Autan sähköisten palveluiden ja laitteiden käytössä.</a:t>
            </a:r>
          </a:p>
          <a:p>
            <a:pPr>
              <a:spcBef>
                <a:spcPts val="600"/>
              </a:spcBef>
            </a:pPr>
            <a:r>
              <a:rPr lang="fi-FI" sz="2000" dirty="0">
                <a:latin typeface="+mj-lt"/>
              </a:rPr>
              <a:t>Tavoitteenani on, että jatkossa asiakas voisi asioida ja käyttää laitteita itsenäisesti. </a:t>
            </a:r>
          </a:p>
          <a:p>
            <a:r>
              <a:rPr lang="fi-FI" sz="2000" dirty="0">
                <a:latin typeface="Calibri Light"/>
                <a:ea typeface="Calibri Light"/>
                <a:cs typeface="Calibri Light"/>
              </a:rPr>
              <a:t>Kannustan asiakasta tekemään ohjaustilanteessa asiat itse.</a:t>
            </a:r>
          </a:p>
        </p:txBody>
      </p:sp>
      <p:sp>
        <p:nvSpPr>
          <p:cNvPr id="4" name="Sisällön paikkamerkki 3"/>
          <p:cNvSpPr>
            <a:spLocks noGrp="1"/>
          </p:cNvSpPr>
          <p:nvPr>
            <p:ph sz="half" idx="2"/>
          </p:nvPr>
        </p:nvSpPr>
        <p:spPr>
          <a:xfrm>
            <a:off x="6172200" y="1825625"/>
            <a:ext cx="5464907" cy="4351338"/>
          </a:xfrm>
        </p:spPr>
        <p:txBody>
          <a:bodyPr vert="horz" lIns="91440" tIns="45720" rIns="91440" bIns="45720" rtlCol="0" anchor="t">
            <a:noAutofit/>
          </a:bodyPr>
          <a:lstStyle/>
          <a:p>
            <a:pPr marL="0" indent="0">
              <a:buNone/>
            </a:pPr>
            <a:r>
              <a:rPr lang="fi-FI" sz="2000" b="1" dirty="0">
                <a:latin typeface="Calibri Light"/>
                <a:ea typeface="Calibri Light"/>
                <a:cs typeface="Calibri Light"/>
              </a:rPr>
              <a:t>YMMÄRRÄN RAJANI</a:t>
            </a:r>
          </a:p>
          <a:p>
            <a:r>
              <a:rPr lang="fi-FI" sz="1800" dirty="0">
                <a:latin typeface="Calibri Light"/>
                <a:ea typeface="Calibri Light"/>
                <a:cs typeface="Calibri Light"/>
              </a:rPr>
              <a:t>Kaikkea ei tarvitse osata itse. Digituen tilanne on otollinen paikka oppia yhdessä.</a:t>
            </a:r>
          </a:p>
          <a:p>
            <a:r>
              <a:rPr lang="fi-FI" sz="1800" dirty="0">
                <a:latin typeface="Calibri Light"/>
                <a:ea typeface="Calibri Light"/>
                <a:cs typeface="Calibri Light"/>
              </a:rPr>
              <a:t>Tunnistan osaamiseni rajat ja ohjaan asiakkaan tarvittaessa muiden digituentarjoajien pariin.</a:t>
            </a:r>
          </a:p>
          <a:p>
            <a:r>
              <a:rPr lang="fi-FI" sz="1800" dirty="0">
                <a:latin typeface="Calibri Light"/>
                <a:ea typeface="Calibri Light"/>
                <a:cs typeface="Calibri Light"/>
              </a:rPr>
              <a:t>En ota asiakkaan salasanoja tai vahvan tunnistautumisen välineitä, kuten pankkitunnuksia käsiteltäväksi, enkä hoida asiakkaan puolesta hänen henkilökohtaisia asioitaan.</a:t>
            </a:r>
          </a:p>
          <a:p>
            <a:r>
              <a:rPr lang="fi-FI" sz="1800" dirty="0">
                <a:latin typeface="Calibri Light"/>
                <a:ea typeface="Calibri Light"/>
                <a:cs typeface="Calibri Light"/>
              </a:rPr>
              <a:t>En käytä etähallintaa neuvoessani asiakkaalle vahvaa tunnistautumista vaativien palvelujen käyttöä.</a:t>
            </a:r>
          </a:p>
          <a:p>
            <a:r>
              <a:rPr lang="fi-FI" sz="1800" dirty="0">
                <a:latin typeface="Calibri Light"/>
                <a:ea typeface="Calibri Light"/>
                <a:cs typeface="Calibri Light"/>
              </a:rPr>
              <a:t>Kirjautumisvaiheen jälkeen ruudunjakoa voi hyödyntää opastuksessa, jos tästä on sovittu selkeästi asiakkaan kanssa</a:t>
            </a:r>
          </a:p>
        </p:txBody>
      </p:sp>
      <p:sp>
        <p:nvSpPr>
          <p:cNvPr id="5" name="Alatunnisteen paikkamerkki 4"/>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1235938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dirty="0"/>
              <a:t>Tehtävä (20 min)</a:t>
            </a:r>
          </a:p>
        </p:txBody>
      </p:sp>
      <p:sp>
        <p:nvSpPr>
          <p:cNvPr id="3" name="Sisällön paikkamerkki 2"/>
          <p:cNvSpPr>
            <a:spLocks noGrp="1"/>
          </p:cNvSpPr>
          <p:nvPr>
            <p:ph sz="half" idx="1"/>
          </p:nvPr>
        </p:nvSpPr>
        <p:spPr/>
        <p:txBody>
          <a:bodyPr vert="horz" lIns="91440" tIns="45720" rIns="91440" bIns="45720" rtlCol="0" anchor="t">
            <a:normAutofit/>
          </a:bodyPr>
          <a:lstStyle/>
          <a:p>
            <a:pPr marL="0" indent="0">
              <a:buNone/>
            </a:pPr>
            <a:r>
              <a:rPr lang="fi-FI" sz="2400" b="1" dirty="0">
                <a:latin typeface="Calibri Light"/>
                <a:ea typeface="Calibri Light"/>
                <a:cs typeface="Calibri Light"/>
              </a:rPr>
              <a:t>TEHTÄVÄ 1 (10 min)</a:t>
            </a:r>
          </a:p>
          <a:p>
            <a:r>
              <a:rPr lang="fi-FI" sz="2400" dirty="0">
                <a:latin typeface="Calibri Light"/>
                <a:ea typeface="Calibri Light"/>
                <a:cs typeface="Calibri Light"/>
              </a:rPr>
              <a:t>Paritehtävä, mukana henkilöt A ja B. </a:t>
            </a:r>
          </a:p>
          <a:p>
            <a:pPr marL="0" indent="0">
              <a:buNone/>
            </a:pPr>
            <a:r>
              <a:rPr lang="fi-FI" sz="2400" dirty="0">
                <a:latin typeface="Calibri Light"/>
                <a:ea typeface="Calibri Light"/>
                <a:cs typeface="Calibri Light"/>
              </a:rPr>
              <a:t>Tehtävässä</a:t>
            </a:r>
          </a:p>
          <a:p>
            <a:r>
              <a:rPr lang="fi-FI" sz="2400" dirty="0">
                <a:latin typeface="Calibri Light"/>
                <a:ea typeface="Calibri Light"/>
                <a:cs typeface="Calibri Light"/>
              </a:rPr>
              <a:t>A on asiakas</a:t>
            </a:r>
          </a:p>
          <a:p>
            <a:r>
              <a:rPr lang="fi-FI" sz="2400" dirty="0">
                <a:latin typeface="Calibri Light"/>
                <a:ea typeface="Calibri Light"/>
                <a:cs typeface="Calibri Light"/>
              </a:rPr>
              <a:t>B on digiopastaja</a:t>
            </a:r>
          </a:p>
          <a:p>
            <a:pPr marL="0" indent="0">
              <a:buNone/>
            </a:pPr>
            <a:br>
              <a:rPr lang="fi-FI" sz="2400" dirty="0">
                <a:latin typeface="Calibri Light"/>
                <a:ea typeface="Calibri Light"/>
                <a:cs typeface="Calibri Light"/>
              </a:rPr>
            </a:br>
            <a:r>
              <a:rPr lang="fi-FI" sz="2400" dirty="0">
                <a:latin typeface="Calibri Light"/>
                <a:ea typeface="Calibri Light"/>
                <a:cs typeface="Calibri Light"/>
              </a:rPr>
              <a:t>A:n ongelma</a:t>
            </a:r>
          </a:p>
          <a:p>
            <a:r>
              <a:rPr lang="fi-FI" sz="2400" dirty="0">
                <a:latin typeface="Calibri Light"/>
                <a:ea typeface="Calibri Light"/>
                <a:cs typeface="Calibri Light"/>
              </a:rPr>
              <a:t>Miten muutan tekstin kokoa kännykässä?</a:t>
            </a:r>
          </a:p>
          <a:p>
            <a:pPr marL="0" indent="0">
              <a:buNone/>
            </a:pPr>
            <a:endParaRPr lang="fi-FI" dirty="0"/>
          </a:p>
          <a:p>
            <a:pPr marL="0" indent="0">
              <a:buNone/>
            </a:pPr>
            <a:endParaRPr lang="fi-FI" dirty="0"/>
          </a:p>
        </p:txBody>
      </p:sp>
      <p:sp>
        <p:nvSpPr>
          <p:cNvPr id="4" name="Sisällön paikkamerkki 3"/>
          <p:cNvSpPr>
            <a:spLocks noGrp="1"/>
          </p:cNvSpPr>
          <p:nvPr>
            <p:ph sz="half" idx="2"/>
          </p:nvPr>
        </p:nvSpPr>
        <p:spPr/>
        <p:txBody>
          <a:bodyPr vert="horz" lIns="91440" tIns="45720" rIns="91440" bIns="45720" rtlCol="0" anchor="t">
            <a:normAutofit/>
          </a:bodyPr>
          <a:lstStyle/>
          <a:p>
            <a:pPr marL="0" indent="0">
              <a:buNone/>
            </a:pPr>
            <a:r>
              <a:rPr lang="fi-FI" sz="2400" b="1" dirty="0">
                <a:latin typeface="Calibri Light"/>
                <a:ea typeface="Calibri Light"/>
                <a:cs typeface="Calibri Light"/>
              </a:rPr>
              <a:t>TEHTÄVÄ 2 (10 min)</a:t>
            </a:r>
          </a:p>
          <a:p>
            <a:r>
              <a:rPr lang="fi-FI" sz="2400" dirty="0">
                <a:latin typeface="Calibri Light"/>
                <a:ea typeface="Calibri Light"/>
                <a:cs typeface="Calibri Light"/>
              </a:rPr>
              <a:t>Paritehtävä jatkuu. </a:t>
            </a:r>
          </a:p>
          <a:p>
            <a:pPr marL="0" indent="0">
              <a:buNone/>
            </a:pPr>
            <a:r>
              <a:rPr lang="fi-FI" sz="2400" dirty="0">
                <a:latin typeface="Calibri Light"/>
                <a:ea typeface="Calibri Light"/>
                <a:cs typeface="Calibri Light"/>
              </a:rPr>
              <a:t>Tehtävässä</a:t>
            </a:r>
          </a:p>
          <a:p>
            <a:r>
              <a:rPr lang="fi-FI" sz="2400" dirty="0">
                <a:latin typeface="Calibri Light"/>
                <a:ea typeface="Calibri Light"/>
                <a:cs typeface="Calibri Light"/>
              </a:rPr>
              <a:t>B on asiakas</a:t>
            </a:r>
          </a:p>
          <a:p>
            <a:r>
              <a:rPr lang="fi-FI" sz="2400" dirty="0">
                <a:latin typeface="Calibri Light"/>
                <a:ea typeface="Calibri Light"/>
                <a:cs typeface="Calibri Light"/>
              </a:rPr>
              <a:t>A on digiopastaja</a:t>
            </a:r>
          </a:p>
          <a:p>
            <a:pPr marL="0" indent="0">
              <a:buNone/>
            </a:pPr>
            <a:br>
              <a:rPr lang="fi-FI" sz="2400" dirty="0">
                <a:latin typeface="Calibri Light"/>
                <a:ea typeface="Calibri Light"/>
                <a:cs typeface="Calibri Light"/>
              </a:rPr>
            </a:br>
            <a:r>
              <a:rPr lang="fi-FI" sz="2400" dirty="0">
                <a:latin typeface="Calibri Light"/>
                <a:ea typeface="Calibri Light"/>
                <a:cs typeface="Calibri Light"/>
              </a:rPr>
              <a:t>B:n ongelma</a:t>
            </a:r>
          </a:p>
          <a:p>
            <a:r>
              <a:rPr lang="fi-FI" sz="2400" dirty="0">
                <a:latin typeface="Calibri Light"/>
                <a:ea typeface="Calibri Light"/>
                <a:cs typeface="Calibri Light"/>
              </a:rPr>
              <a:t>Miten saan pidennettyä kännykän näytön aikakatkaisuaikaa?</a:t>
            </a:r>
          </a:p>
        </p:txBody>
      </p:sp>
      <p:sp>
        <p:nvSpPr>
          <p:cNvPr id="5" name="Alatunnisteen paikkamerkki 4"/>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4269397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C45C8D22-F620-DBEE-E2A6-08B73C2241B0}"/>
              </a:ext>
            </a:extLst>
          </p:cNvPr>
          <p:cNvSpPr>
            <a:spLocks noGrp="1"/>
          </p:cNvSpPr>
          <p:nvPr>
            <p:ph type="title"/>
          </p:nvPr>
        </p:nvSpPr>
        <p:spPr/>
        <p:txBody>
          <a:bodyPr/>
          <a:lstStyle/>
          <a:p>
            <a:pPr algn="ctr"/>
            <a:r>
              <a:rPr lang="fi-FI" dirty="0"/>
              <a:t>Erilaiset opastettavat</a:t>
            </a:r>
          </a:p>
        </p:txBody>
      </p:sp>
      <p:sp>
        <p:nvSpPr>
          <p:cNvPr id="7" name="Sisällön paikkamerkki 6">
            <a:extLst>
              <a:ext uri="{FF2B5EF4-FFF2-40B4-BE49-F238E27FC236}">
                <a16:creationId xmlns:a16="http://schemas.microsoft.com/office/drawing/2014/main" id="{73D297C1-37BB-FEDE-54FB-BF420DEAB75C}"/>
              </a:ext>
            </a:extLst>
          </p:cNvPr>
          <p:cNvSpPr>
            <a:spLocks noGrp="1"/>
          </p:cNvSpPr>
          <p:nvPr>
            <p:ph idx="1"/>
          </p:nvPr>
        </p:nvSpPr>
        <p:spPr/>
        <p:txBody>
          <a:bodyPr>
            <a:normAutofit fontScale="92500" lnSpcReduction="10000"/>
          </a:bodyPr>
          <a:lstStyle/>
          <a:p>
            <a:pPr marL="0" indent="0">
              <a:buNone/>
            </a:pPr>
            <a:r>
              <a:rPr lang="fi-FI" sz="2800" b="1" dirty="0">
                <a:latin typeface="Calibri Light"/>
                <a:ea typeface="Calibri Light"/>
                <a:cs typeface="Calibri Light"/>
              </a:rPr>
              <a:t>MEITÄ ON MONEKSI</a:t>
            </a:r>
          </a:p>
          <a:p>
            <a:r>
              <a:rPr lang="fi-FI" sz="2800" dirty="0">
                <a:latin typeface="Calibri Light"/>
                <a:ea typeface="Calibri Light"/>
                <a:cs typeface="Calibri Light"/>
              </a:rPr>
              <a:t>Ikäihmiset: haasteita mm. hienomotoriikka, näkeminen, kuuleminen, muistaminen.</a:t>
            </a:r>
          </a:p>
          <a:p>
            <a:r>
              <a:rPr lang="fi-FI" sz="2800" dirty="0">
                <a:latin typeface="Calibri Light"/>
                <a:ea typeface="Calibri Light"/>
                <a:cs typeface="Calibri Light"/>
              </a:rPr>
              <a:t>Maahanmuuttajat: haasteita mm. kielen ymmärtäminen, sanavarasto, sanojen monimerkityksellisyys, murteet.</a:t>
            </a:r>
          </a:p>
          <a:p>
            <a:r>
              <a:rPr lang="fi-FI" sz="2800" dirty="0">
                <a:latin typeface="Calibri Light"/>
                <a:ea typeface="Calibri Light"/>
                <a:cs typeface="Calibri Light"/>
              </a:rPr>
              <a:t>Aistivammaiset: haasteita mm. näkö, kuulo.</a:t>
            </a:r>
          </a:p>
          <a:p>
            <a:r>
              <a:rPr lang="fi-FI" sz="2800" dirty="0">
                <a:latin typeface="Calibri Light"/>
                <a:ea typeface="Calibri Light"/>
                <a:cs typeface="Calibri Light"/>
              </a:rPr>
              <a:t>Liikuntavammaiset: haasteita mm. hienomotoriikka, puheen tuottaminen.</a:t>
            </a:r>
          </a:p>
          <a:p>
            <a:r>
              <a:rPr lang="fi-FI" sz="2800" dirty="0">
                <a:latin typeface="Calibri Light"/>
                <a:ea typeface="Calibri Light"/>
                <a:cs typeface="Calibri Light"/>
              </a:rPr>
              <a:t>Kehitysvammaiset: haasteita mm. kognitiiviset (ymmärtämisen)kyvyt.</a:t>
            </a:r>
          </a:p>
          <a:p>
            <a:r>
              <a:rPr lang="fi-FI" sz="2800" dirty="0">
                <a:latin typeface="Calibri Light"/>
                <a:ea typeface="Calibri Light"/>
                <a:cs typeface="Calibri Light"/>
              </a:rPr>
              <a:t>Ole avoimin mielin - kohtaa jokainen digitukea tarvitseva yksilönä ja yhdenvertaisesti!</a:t>
            </a:r>
          </a:p>
          <a:p>
            <a:pPr marL="0" indent="0">
              <a:buNone/>
            </a:pPr>
            <a:endParaRPr lang="fi-FI" dirty="0"/>
          </a:p>
        </p:txBody>
      </p:sp>
      <p:sp>
        <p:nvSpPr>
          <p:cNvPr id="5" name="Alatunnisteen paikkamerkki 4">
            <a:extLst>
              <a:ext uri="{FF2B5EF4-FFF2-40B4-BE49-F238E27FC236}">
                <a16:creationId xmlns:a16="http://schemas.microsoft.com/office/drawing/2014/main" id="{8C36A30C-B3AD-F184-5085-92FFB288BC70}"/>
              </a:ext>
            </a:extLst>
          </p:cNvPr>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2863479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marL="0" indent="0" algn="ctr">
              <a:buNone/>
            </a:pPr>
            <a:r>
              <a:rPr lang="fi-FI" dirty="0">
                <a:latin typeface="Calibri Light"/>
                <a:ea typeface="Calibri Light"/>
                <a:cs typeface="Calibri Light"/>
              </a:rPr>
              <a:t>V</a:t>
            </a:r>
            <a:r>
              <a:rPr lang="fi-FI" sz="4400" dirty="0">
                <a:latin typeface="Calibri Light"/>
                <a:ea typeface="Calibri Light"/>
                <a:cs typeface="Calibri Light"/>
              </a:rPr>
              <a:t>iiden k:n sääntö</a:t>
            </a:r>
          </a:p>
        </p:txBody>
      </p:sp>
      <p:sp>
        <p:nvSpPr>
          <p:cNvPr id="5" name="Sisällön paikkamerkki 4"/>
          <p:cNvSpPr>
            <a:spLocks noGrp="1"/>
          </p:cNvSpPr>
          <p:nvPr>
            <p:ph idx="1"/>
          </p:nvPr>
        </p:nvSpPr>
        <p:spPr/>
        <p:txBody>
          <a:bodyPr vert="horz" lIns="91440" tIns="45720" rIns="91440" bIns="45720" rtlCol="0" anchor="t">
            <a:normAutofit/>
          </a:bodyPr>
          <a:lstStyle/>
          <a:p>
            <a:pPr marL="0" indent="0" algn="ctr">
              <a:buNone/>
            </a:pPr>
            <a:r>
              <a:rPr lang="fi-FI" sz="5400" dirty="0">
                <a:latin typeface="Calibri Light"/>
                <a:ea typeface="Calibri Light"/>
                <a:cs typeface="Calibri Light"/>
              </a:rPr>
              <a:t>Keskity</a:t>
            </a:r>
          </a:p>
          <a:p>
            <a:pPr marL="0" indent="0" algn="ctr">
              <a:buNone/>
            </a:pPr>
            <a:r>
              <a:rPr lang="fi-FI" sz="5400" dirty="0">
                <a:latin typeface="Calibri Light"/>
                <a:ea typeface="Calibri Light"/>
                <a:cs typeface="Calibri Light"/>
              </a:rPr>
              <a:t>Kunnioita</a:t>
            </a:r>
          </a:p>
          <a:p>
            <a:pPr marL="0" indent="0" algn="ctr">
              <a:buNone/>
            </a:pPr>
            <a:r>
              <a:rPr lang="fi-FI" sz="5400" dirty="0">
                <a:latin typeface="Calibri Light"/>
                <a:ea typeface="Calibri Light"/>
                <a:cs typeface="Calibri Light"/>
              </a:rPr>
              <a:t>Kuuntele</a:t>
            </a:r>
          </a:p>
          <a:p>
            <a:pPr marL="0" indent="0" algn="ctr">
              <a:buNone/>
            </a:pPr>
            <a:r>
              <a:rPr lang="fi-FI" sz="5400" dirty="0">
                <a:latin typeface="Calibri Light"/>
                <a:ea typeface="Calibri Light"/>
                <a:cs typeface="Calibri Light"/>
              </a:rPr>
              <a:t>Kysy</a:t>
            </a:r>
          </a:p>
          <a:p>
            <a:pPr marL="0" indent="0" algn="ctr">
              <a:buNone/>
            </a:pPr>
            <a:r>
              <a:rPr lang="fi-FI" sz="5400" dirty="0">
                <a:latin typeface="Calibri Light"/>
                <a:ea typeface="Calibri Light"/>
                <a:cs typeface="Calibri Light"/>
              </a:rPr>
              <a:t>Kannusta</a:t>
            </a:r>
            <a:endParaRPr lang="fi-FI" sz="4400" dirty="0">
              <a:latin typeface="Calibri Light"/>
              <a:ea typeface="Calibri Light"/>
              <a:cs typeface="Calibri Light"/>
            </a:endParaRPr>
          </a:p>
        </p:txBody>
      </p:sp>
      <p:sp>
        <p:nvSpPr>
          <p:cNvPr id="4" name="Alatunnisteen paikkamerkki 3"/>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3883941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a:t>Opastamisen taidot 1</a:t>
            </a:r>
          </a:p>
        </p:txBody>
      </p:sp>
      <p:sp>
        <p:nvSpPr>
          <p:cNvPr id="3" name="Sisällön paikkamerkki 2"/>
          <p:cNvSpPr>
            <a:spLocks noGrp="1"/>
          </p:cNvSpPr>
          <p:nvPr>
            <p:ph sz="half" idx="1"/>
          </p:nvPr>
        </p:nvSpPr>
        <p:spPr/>
        <p:txBody>
          <a:bodyPr vert="horz" lIns="91440" tIns="45720" rIns="91440" bIns="45720" rtlCol="0" anchor="t">
            <a:noAutofit/>
          </a:bodyPr>
          <a:lstStyle/>
          <a:p>
            <a:pPr marL="0" indent="0">
              <a:buNone/>
            </a:pPr>
            <a:r>
              <a:rPr lang="fi-FI" sz="2000" b="1" dirty="0">
                <a:latin typeface="Calibri Light"/>
                <a:ea typeface="Calibri Light"/>
                <a:cs typeface="Calibri Light"/>
              </a:rPr>
              <a:t>OPASTAMAAN OPPII OPASTAMALLA</a:t>
            </a:r>
          </a:p>
          <a:p>
            <a:r>
              <a:rPr lang="fi-FI" sz="1800" dirty="0">
                <a:latin typeface="Calibri Light"/>
                <a:ea typeface="Calibri Light"/>
                <a:cs typeface="Calibri Light"/>
              </a:rPr>
              <a:t>Digitukea tarvitsevan keskeisin tarve on tulla kuulluksi ja kohdatuksi oman digipulmansa kanssa.</a:t>
            </a:r>
          </a:p>
          <a:p>
            <a:r>
              <a:rPr lang="fi-FI" sz="1800" dirty="0">
                <a:latin typeface="Calibri Light"/>
                <a:ea typeface="Calibri Light"/>
                <a:cs typeface="Calibri Light"/>
              </a:rPr>
              <a:t>Varaa aikaa ongelman ymmärtämisen ja selvittämiseen.</a:t>
            </a:r>
          </a:p>
          <a:p>
            <a:r>
              <a:rPr lang="fi-FI" sz="1800" dirty="0">
                <a:latin typeface="Calibri Light"/>
                <a:ea typeface="Calibri Light"/>
                <a:cs typeface="Calibri Light"/>
              </a:rPr>
              <a:t>Asiakas saattaa käyttää termejä virheellisesti, koska termit ja laitteet ovat vieraita -&gt;  tee tarkentavia kysymyksiä!</a:t>
            </a:r>
          </a:p>
          <a:p>
            <a:r>
              <a:rPr lang="fi-FI" sz="1800" dirty="0">
                <a:latin typeface="Calibri Light"/>
                <a:ea typeface="Calibri Light"/>
                <a:cs typeface="Calibri Light"/>
              </a:rPr>
              <a:t>Neuvo vieressä, älä tee puolesta.</a:t>
            </a:r>
          </a:p>
          <a:p>
            <a:r>
              <a:rPr lang="fi-FI" sz="1800" dirty="0">
                <a:latin typeface="Calibri Light"/>
                <a:ea typeface="Calibri Light"/>
                <a:cs typeface="Calibri Light"/>
              </a:rPr>
              <a:t>Ihmisten kohtaaminen ja jutustelu rentouttavat tilannetta ja luovat mukavan tunnelman opastajalle ja opastettavalle.</a:t>
            </a:r>
          </a:p>
          <a:p>
            <a:r>
              <a:rPr lang="fi-FI" sz="1800" dirty="0">
                <a:latin typeface="Calibri Light"/>
                <a:ea typeface="Calibri Light"/>
                <a:cs typeface="Calibri Light"/>
              </a:rPr>
              <a:t>Maltti on valttia, ole rauhallinen – asiakkaalla voi olla monenlaisia tunteita opastuksen aika.</a:t>
            </a:r>
          </a:p>
          <a:p>
            <a:endParaRPr lang="fi-FI" sz="2000" dirty="0"/>
          </a:p>
          <a:p>
            <a:endParaRPr lang="fi-FI" sz="2000" dirty="0"/>
          </a:p>
          <a:p>
            <a:endParaRPr lang="fi-FI" dirty="0"/>
          </a:p>
        </p:txBody>
      </p:sp>
      <p:sp>
        <p:nvSpPr>
          <p:cNvPr id="5" name="Sisällön paikkamerkki 4"/>
          <p:cNvSpPr>
            <a:spLocks noGrp="1"/>
          </p:cNvSpPr>
          <p:nvPr>
            <p:ph sz="half" idx="2"/>
          </p:nvPr>
        </p:nvSpPr>
        <p:spPr>
          <a:xfrm>
            <a:off x="6172200" y="1825625"/>
            <a:ext cx="5475660" cy="4351338"/>
          </a:xfrm>
        </p:spPr>
        <p:txBody>
          <a:bodyPr vert="horz" lIns="91440" tIns="45720" rIns="91440" bIns="45720" rtlCol="0" anchor="t">
            <a:normAutofit/>
          </a:bodyPr>
          <a:lstStyle/>
          <a:p>
            <a:pPr marL="0" indent="0">
              <a:buNone/>
            </a:pPr>
            <a:r>
              <a:rPr lang="fi-FI" sz="2000" b="1" dirty="0">
                <a:latin typeface="Calibri Light"/>
                <a:ea typeface="Calibri Light"/>
                <a:cs typeface="Calibri Light"/>
              </a:rPr>
              <a:t>MINÄ JA MUUT OPASTAJAT</a:t>
            </a:r>
          </a:p>
          <a:p>
            <a:r>
              <a:rPr lang="fi-FI" sz="2000" dirty="0">
                <a:latin typeface="Calibri Light"/>
                <a:ea typeface="Calibri Light"/>
                <a:cs typeface="Calibri Light"/>
              </a:rPr>
              <a:t>Kysy opastajakaverilta, kaikkea ei voi eikä tarvitse tietää itse (muut opastajat, vertaistukiryhmät, opastajien omat someryhmät).</a:t>
            </a:r>
          </a:p>
          <a:p>
            <a:r>
              <a:rPr lang="fi-FI" sz="2000" dirty="0">
                <a:latin typeface="Calibri Light"/>
                <a:ea typeface="Calibri Light"/>
                <a:cs typeface="Calibri Light"/>
              </a:rPr>
              <a:t>Digiopastajien erilaiset taustat, tiedot ja taidot ovat rikkaus – kunnioita ja kannusta muita digiopastajia ja jaa tarvittaessa osaamistasi.</a:t>
            </a:r>
          </a:p>
          <a:p>
            <a:r>
              <a:rPr lang="fi-FI" sz="2000" dirty="0">
                <a:latin typeface="Calibri Light"/>
                <a:ea typeface="Calibri Light"/>
                <a:cs typeface="Calibri Light"/>
              </a:rPr>
              <a:t>Digiopastajan ei tarvitse olla digimestari - opastajat täydentävät toisiaan ja oppivat toisiltaan uusia taitoja.</a:t>
            </a:r>
          </a:p>
          <a:p>
            <a:r>
              <a:rPr lang="fi-FI" sz="2000" dirty="0">
                <a:latin typeface="Calibri Light"/>
                <a:ea typeface="Calibri Light"/>
                <a:cs typeface="Calibri Light"/>
              </a:rPr>
              <a:t>Unohda suorittaminen ja muista muiden opastajien kanssa juttelu ennen ja jälkeen opastusten.</a:t>
            </a:r>
          </a:p>
          <a:p>
            <a:pPr marL="0" indent="0">
              <a:buNone/>
            </a:pPr>
            <a:endParaRPr lang="fi-FI" dirty="0"/>
          </a:p>
        </p:txBody>
      </p:sp>
      <p:sp>
        <p:nvSpPr>
          <p:cNvPr id="4" name="Alatunnisteen paikkamerkki 3"/>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3215711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a:t>Opastamisen taidot 2</a:t>
            </a:r>
          </a:p>
        </p:txBody>
      </p:sp>
      <p:sp>
        <p:nvSpPr>
          <p:cNvPr id="3" name="Sisällön paikkamerkki 2"/>
          <p:cNvSpPr>
            <a:spLocks noGrp="1"/>
          </p:cNvSpPr>
          <p:nvPr>
            <p:ph sz="half" idx="1"/>
          </p:nvPr>
        </p:nvSpPr>
        <p:spPr/>
        <p:txBody>
          <a:bodyPr vert="horz" lIns="91440" tIns="45720" rIns="91440" bIns="45720" rtlCol="0" anchor="t">
            <a:noAutofit/>
          </a:bodyPr>
          <a:lstStyle/>
          <a:p>
            <a:pPr marL="0" indent="0">
              <a:buNone/>
            </a:pPr>
            <a:r>
              <a:rPr lang="fi-FI" sz="2000" b="1" dirty="0">
                <a:latin typeface="Calibri Light"/>
                <a:ea typeface="Calibri Light"/>
                <a:cs typeface="Calibri Light"/>
              </a:rPr>
              <a:t>SÄHKÖISET ASIOINTIPALVELUT JA VAHVA TUNNISTAUTUMINEN</a:t>
            </a:r>
          </a:p>
          <a:p>
            <a:r>
              <a:rPr lang="fi-FI" sz="1700" dirty="0">
                <a:latin typeface="Calibri Light"/>
                <a:ea typeface="Calibri Light"/>
                <a:cs typeface="Calibri Light"/>
              </a:rPr>
              <a:t>Mm. verkkopankkitunnukset, mobiilivarmenne ja varmennekortti.</a:t>
            </a:r>
          </a:p>
          <a:p>
            <a:r>
              <a:rPr lang="fi-FI" sz="1700" dirty="0">
                <a:latin typeface="Calibri Light"/>
                <a:ea typeface="Calibri Light"/>
                <a:cs typeface="Calibri Light"/>
              </a:rPr>
              <a:t>Asiakas tekee vahvan sähköisen tunnistautumisen itse.</a:t>
            </a:r>
          </a:p>
          <a:p>
            <a:r>
              <a:rPr lang="fi-FI" sz="1700" dirty="0">
                <a:latin typeface="Calibri Light"/>
                <a:ea typeface="Calibri Light"/>
                <a:cs typeface="Calibri Light"/>
              </a:rPr>
              <a:t>Opastustilanne voi joskus edellyttää asiakkaan salassa pidettävien tai arkaluontoisten henkilötietojen näkemisen.</a:t>
            </a:r>
          </a:p>
          <a:p>
            <a:r>
              <a:rPr lang="fi-FI" sz="1700" dirty="0">
                <a:latin typeface="Calibri Light"/>
                <a:ea typeface="Calibri Light"/>
                <a:cs typeface="Calibri Light"/>
              </a:rPr>
              <a:t>Jos asiakas on ymmärtänyt tilanteen ja hyväksynyt henkilötietojensa näkemisen, voi opastus jatkua.</a:t>
            </a:r>
          </a:p>
          <a:p>
            <a:r>
              <a:rPr lang="fi-FI" sz="1700" dirty="0">
                <a:latin typeface="Calibri Light"/>
                <a:ea typeface="Calibri Light"/>
                <a:cs typeface="Calibri Light"/>
              </a:rPr>
              <a:t>Digituessa ei oteta kantaa sähköisen asioinnin sisältöihin (esim. tukien hakeminen, rahankäsittely): näistä vastaa kukin palveluntarjoaja, jonne digiopastaja ohjaa asiakkaan asioimaan sisältökysymyksissä.</a:t>
            </a:r>
          </a:p>
        </p:txBody>
      </p:sp>
      <p:sp>
        <p:nvSpPr>
          <p:cNvPr id="4" name="Sisällön paikkamerkki 3"/>
          <p:cNvSpPr>
            <a:spLocks noGrp="1"/>
          </p:cNvSpPr>
          <p:nvPr>
            <p:ph sz="half" idx="2"/>
          </p:nvPr>
        </p:nvSpPr>
        <p:spPr/>
        <p:txBody>
          <a:bodyPr vert="horz" lIns="91440" tIns="45720" rIns="91440" bIns="45720" rtlCol="0" anchor="t">
            <a:noAutofit/>
          </a:bodyPr>
          <a:lstStyle/>
          <a:p>
            <a:pPr marL="0" indent="0">
              <a:buNone/>
            </a:pPr>
            <a:r>
              <a:rPr lang="fi-FI" sz="2000" b="1" dirty="0">
                <a:latin typeface="Calibri Light"/>
                <a:ea typeface="Calibri Light"/>
                <a:cs typeface="Calibri Light"/>
              </a:rPr>
              <a:t>TUNNUKSET TALTEEN </a:t>
            </a:r>
          </a:p>
          <a:p>
            <a:r>
              <a:rPr lang="fi-FI" sz="1800" dirty="0">
                <a:latin typeface="Calibri Light"/>
                <a:ea typeface="Calibri Light"/>
                <a:cs typeface="Calibri Light"/>
              </a:rPr>
              <a:t>Opastusten kestoaiheita ovat hukkuneet käyttäjätunnukset sekä salasanat.</a:t>
            </a:r>
          </a:p>
          <a:p>
            <a:r>
              <a:rPr lang="fi-FI" sz="1800" dirty="0">
                <a:latin typeface="Calibri Light"/>
                <a:ea typeface="Calibri Light"/>
                <a:cs typeface="Calibri Light"/>
              </a:rPr>
              <a:t>Opastettava kirjoittaa itse itselleen tiedot talteen. Opastajalle ei jää koskaan talteen opastettavien tunnuksia tai muita tietoja.</a:t>
            </a:r>
          </a:p>
          <a:p>
            <a:r>
              <a:rPr lang="fi-FI" sz="1800" dirty="0">
                <a:latin typeface="Calibri Light"/>
                <a:ea typeface="Calibri Light"/>
                <a:cs typeface="Calibri Light"/>
              </a:rPr>
              <a:t>Uusien tunnusten luomisen kohdalla varmistetaan, että tunnukset kirjoitetaan muistiin niin, ettei jatkossa ole epäselvyyttä, mihin palveluun kyseinen käyttäjätunnus ja salasana kuuluvat.</a:t>
            </a:r>
          </a:p>
          <a:p>
            <a:r>
              <a:rPr lang="fi-FI" sz="1800" dirty="0">
                <a:latin typeface="Calibri Light"/>
                <a:ea typeface="Calibri Light"/>
                <a:cs typeface="Calibri Light"/>
              </a:rPr>
              <a:t>Jos laitteisiin kirjautumisessa on käytössä salasana/PIN-koodi/sormenjälki, varmista, että tiedot ovat opastettavalla selkeästi muistiin kirjoitettuja ja että ulkopuoliset kuule tunnuksia ja salasanoja.</a:t>
            </a:r>
          </a:p>
        </p:txBody>
      </p:sp>
      <p:sp>
        <p:nvSpPr>
          <p:cNvPr id="5" name="Alatunnisteen paikkamerkki 4"/>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388543971"/>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DB27E5C3D13A414AB07F2BB1001EC1AD" ma:contentTypeVersion="5" ma:contentTypeDescription="Luo uusi asiakirja." ma:contentTypeScope="" ma:versionID="ac170048d010564ed50162e96dbf9b5c">
  <xsd:schema xmlns:xsd="http://www.w3.org/2001/XMLSchema" xmlns:xs="http://www.w3.org/2001/XMLSchema" xmlns:p="http://schemas.microsoft.com/office/2006/metadata/properties" xmlns:ns3="c90f0c7e-15a3-4855-abed-c99e5ae4176c" targetNamespace="http://schemas.microsoft.com/office/2006/metadata/properties" ma:root="true" ma:fieldsID="4ca0e06749d3de83eef4df46bc85a7b1" ns3:_="">
    <xsd:import namespace="c90f0c7e-15a3-4855-abed-c99e5ae4176c"/>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0f0c7e-15a3-4855-abed-c99e5ae4176c"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_activity" ma:index="12"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c90f0c7e-15a3-4855-abed-c99e5ae4176c" xsi:nil="true"/>
  </documentManagement>
</p:properties>
</file>

<file path=customXml/itemProps1.xml><?xml version="1.0" encoding="utf-8"?>
<ds:datastoreItem xmlns:ds="http://schemas.openxmlformats.org/officeDocument/2006/customXml" ds:itemID="{DE942EC9-F18B-4FC6-89A2-6B406A1FFE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0f0c7e-15a3-4855-abed-c99e5ae417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1D1D12D-38F9-4C91-BE03-F0E23BA37B02}">
  <ds:schemaRefs>
    <ds:schemaRef ds:uri="http://schemas.microsoft.com/sharepoint/v3/contenttype/forms"/>
  </ds:schemaRefs>
</ds:datastoreItem>
</file>

<file path=customXml/itemProps3.xml><?xml version="1.0" encoding="utf-8"?>
<ds:datastoreItem xmlns:ds="http://schemas.openxmlformats.org/officeDocument/2006/customXml" ds:itemID="{F1CA61D4-4C83-45FF-9D91-D13808DAB631}">
  <ds:schemaRefs>
    <ds:schemaRef ds:uri="http://purl.org/dc/dcmitype/"/>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schemas.openxmlformats.org/package/2006/metadata/core-properties"/>
    <ds:schemaRef ds:uri="c90f0c7e-15a3-4855-abed-c99e5ae4176c"/>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3291</TotalTime>
  <Words>1983</Words>
  <Application>Microsoft Office PowerPoint</Application>
  <PresentationFormat>Laajakuva</PresentationFormat>
  <Paragraphs>223</Paragraphs>
  <Slides>14</Slides>
  <Notes>14</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14</vt:i4>
      </vt:variant>
    </vt:vector>
  </HeadingPairs>
  <TitlesOfParts>
    <vt:vector size="18" baseType="lpstr">
      <vt:lpstr>Arial</vt:lpstr>
      <vt:lpstr>Calibri</vt:lpstr>
      <vt:lpstr>Calibri Light</vt:lpstr>
      <vt:lpstr>Office-teema</vt:lpstr>
      <vt:lpstr>Digiopastaja-koulutus Osa 2  Minä digiopastajana</vt:lpstr>
      <vt:lpstr>Digiopastaminen</vt:lpstr>
      <vt:lpstr>Matkalla digiopastajaksi</vt:lpstr>
      <vt:lpstr>Eettisten ohjeiden kertaus</vt:lpstr>
      <vt:lpstr>Tehtävä (20 min)</vt:lpstr>
      <vt:lpstr>Erilaiset opastettavat</vt:lpstr>
      <vt:lpstr>Viiden k:n sääntö</vt:lpstr>
      <vt:lpstr>Opastamisen taidot 1</vt:lpstr>
      <vt:lpstr>Opastamisen taidot 2</vt:lpstr>
      <vt:lpstr>Opastamisen taidot 3</vt:lpstr>
      <vt:lpstr>Lähteet ja lisäinfoa</vt:lpstr>
      <vt:lpstr>Osaamismerkin suorittaminen 1</vt:lpstr>
      <vt:lpstr>Osaamismerkin suorittaminen 2</vt:lpstr>
      <vt:lpstr>Kymenlaakson Digitukiverkosto</vt:lpstr>
    </vt:vector>
  </TitlesOfParts>
  <Company>Kotkan kaupunki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Feldt Jaana</dc:creator>
  <cp:lastModifiedBy>Hukka Anni</cp:lastModifiedBy>
  <cp:revision>32</cp:revision>
  <dcterms:created xsi:type="dcterms:W3CDTF">2022-06-15T08:37:02Z</dcterms:created>
  <dcterms:modified xsi:type="dcterms:W3CDTF">2025-08-01T07:41:48Z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0x010100DB27E5C3D13A414AB07F2BB1001EC1AD</vt:lpwstr>
  </property>
</Properties>
</file>