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22"/>
  </p:notesMasterIdLst>
  <p:sldIdLst>
    <p:sldId id="268" r:id="rId6"/>
    <p:sldId id="260" r:id="rId7"/>
    <p:sldId id="259" r:id="rId8"/>
    <p:sldId id="258" r:id="rId9"/>
    <p:sldId id="264" r:id="rId10"/>
    <p:sldId id="263" r:id="rId11"/>
    <p:sldId id="262" r:id="rId12"/>
    <p:sldId id="261" r:id="rId13"/>
    <p:sldId id="278" r:id="rId14"/>
    <p:sldId id="271" r:id="rId15"/>
    <p:sldId id="269" r:id="rId16"/>
    <p:sldId id="277" r:id="rId17"/>
    <p:sldId id="265" r:id="rId18"/>
    <p:sldId id="270" r:id="rId19"/>
    <p:sldId id="276" r:id="rId20"/>
    <p:sldId id="275" r:id="rId2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FCAF7C-E3A0-4C72-A73C-EFEDA7ECF4C4}" v="13" dt="2025-07-28T08:04:54.7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717" autoAdjust="0"/>
  </p:normalViewPr>
  <p:slideViewPr>
    <p:cSldViewPr snapToGrid="0">
      <p:cViewPr varScale="1">
        <p:scale>
          <a:sx n="144" d="100"/>
          <a:sy n="144" d="100"/>
        </p:scale>
        <p:origin x="89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kka Anni" userId="b9b46f22-43d7-48e8-b86a-68667cde6f67" providerId="ADAL" clId="{4F3278D2-80BC-4A8C-BF85-AD1F96A88E3C}"/>
    <pc:docChg chg="modSld">
      <pc:chgData name="Hukka Anni" userId="b9b46f22-43d7-48e8-b86a-68667cde6f67" providerId="ADAL" clId="{4F3278D2-80BC-4A8C-BF85-AD1F96A88E3C}" dt="2025-07-25T06:37:32.720" v="52" actId="20577"/>
      <pc:docMkLst>
        <pc:docMk/>
      </pc:docMkLst>
      <pc:sldChg chg="modSp mod">
        <pc:chgData name="Hukka Anni" userId="b9b46f22-43d7-48e8-b86a-68667cde6f67" providerId="ADAL" clId="{4F3278D2-80BC-4A8C-BF85-AD1F96A88E3C}" dt="2025-07-25T06:22:17.212" v="50" actId="2711"/>
        <pc:sldMkLst>
          <pc:docMk/>
          <pc:sldMk cId="1931690362" sldId="270"/>
        </pc:sldMkLst>
        <pc:spChg chg="mod">
          <ac:chgData name="Hukka Anni" userId="b9b46f22-43d7-48e8-b86a-68667cde6f67" providerId="ADAL" clId="{4F3278D2-80BC-4A8C-BF85-AD1F96A88E3C}" dt="2025-07-25T06:22:17.212" v="50" actId="2711"/>
          <ac:spMkLst>
            <pc:docMk/>
            <pc:sldMk cId="1931690362" sldId="270"/>
            <ac:spMk id="4" creationId="{76C347ED-2EBE-54D5-1F9A-8231166A7EFE}"/>
          </ac:spMkLst>
        </pc:spChg>
      </pc:sldChg>
      <pc:sldChg chg="modSp mod">
        <pc:chgData name="Hukka Anni" userId="b9b46f22-43d7-48e8-b86a-68667cde6f67" providerId="ADAL" clId="{4F3278D2-80BC-4A8C-BF85-AD1F96A88E3C}" dt="2025-07-25T06:37:32.720" v="52" actId="20577"/>
        <pc:sldMkLst>
          <pc:docMk/>
          <pc:sldMk cId="903195913" sldId="275"/>
        </pc:sldMkLst>
        <pc:spChg chg="mod">
          <ac:chgData name="Hukka Anni" userId="b9b46f22-43d7-48e8-b86a-68667cde6f67" providerId="ADAL" clId="{4F3278D2-80BC-4A8C-BF85-AD1F96A88E3C}" dt="2025-07-25T06:37:32.720" v="52" actId="20577"/>
          <ac:spMkLst>
            <pc:docMk/>
            <pc:sldMk cId="903195913" sldId="275"/>
            <ac:spMk id="7" creationId="{A0974CBF-8633-93F7-7331-10714190D5CE}"/>
          </ac:spMkLst>
        </pc:spChg>
      </pc:sldChg>
    </pc:docChg>
  </pc:docChgLst>
  <pc:docChgLst>
    <pc:chgData name="Hukka Anni" userId="b9b46f22-43d7-48e8-b86a-68667cde6f67" providerId="ADAL" clId="{84FCAF7C-E3A0-4C72-A73C-EFEDA7ECF4C4}"/>
    <pc:docChg chg="modSld">
      <pc:chgData name="Hukka Anni" userId="b9b46f22-43d7-48e8-b86a-68667cde6f67" providerId="ADAL" clId="{84FCAF7C-E3A0-4C72-A73C-EFEDA7ECF4C4}" dt="2025-07-28T08:02:58.364" v="23" actId="207"/>
      <pc:docMkLst>
        <pc:docMk/>
      </pc:docMkLst>
      <pc:sldChg chg="modSp mod">
        <pc:chgData name="Hukka Anni" userId="b9b46f22-43d7-48e8-b86a-68667cde6f67" providerId="ADAL" clId="{84FCAF7C-E3A0-4C72-A73C-EFEDA7ECF4C4}" dt="2025-07-28T08:01:13.467" v="21" actId="20577"/>
        <pc:sldMkLst>
          <pc:docMk/>
          <pc:sldMk cId="839595634" sldId="264"/>
        </pc:sldMkLst>
        <pc:spChg chg="mod">
          <ac:chgData name="Hukka Anni" userId="b9b46f22-43d7-48e8-b86a-68667cde6f67" providerId="ADAL" clId="{84FCAF7C-E3A0-4C72-A73C-EFEDA7ECF4C4}" dt="2025-07-28T08:01:13.467" v="21" actId="20577"/>
          <ac:spMkLst>
            <pc:docMk/>
            <pc:sldMk cId="839595634" sldId="264"/>
            <ac:spMk id="3" creationId="{CEB21262-B2D1-46EF-AA9C-61432772A82A}"/>
          </ac:spMkLst>
        </pc:spChg>
      </pc:sldChg>
      <pc:sldChg chg="modSp mod">
        <pc:chgData name="Hukka Anni" userId="b9b46f22-43d7-48e8-b86a-68667cde6f67" providerId="ADAL" clId="{84FCAF7C-E3A0-4C72-A73C-EFEDA7ECF4C4}" dt="2025-07-28T08:02:58.364" v="23" actId="207"/>
        <pc:sldMkLst>
          <pc:docMk/>
          <pc:sldMk cId="1931690362" sldId="270"/>
        </pc:sldMkLst>
        <pc:spChg chg="mod">
          <ac:chgData name="Hukka Anni" userId="b9b46f22-43d7-48e8-b86a-68667cde6f67" providerId="ADAL" clId="{84FCAF7C-E3A0-4C72-A73C-EFEDA7ECF4C4}" dt="2025-07-28T08:02:58.364" v="23" actId="207"/>
          <ac:spMkLst>
            <pc:docMk/>
            <pc:sldMk cId="1931690362" sldId="270"/>
            <ac:spMk id="4" creationId="{76C347ED-2EBE-54D5-1F9A-8231166A7EF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57027-CBE0-414C-A678-5AA896CC2D28}" type="datetimeFigureOut">
              <a:rPr lang="fi-FI" smtClean="0"/>
              <a:t>1.8.2025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7F650-DC55-48B3-ADCA-8735877960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291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err="1">
                <a:cs typeface="Calibri"/>
              </a:rPr>
              <a:t>Kurssikerta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kestää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noin</a:t>
            </a:r>
            <a:r>
              <a:rPr lang="en-US" i="1" dirty="0">
                <a:cs typeface="Calibri"/>
              </a:rPr>
              <a:t> 2 </a:t>
            </a:r>
            <a:r>
              <a:rPr lang="en-US" i="1" dirty="0" err="1">
                <a:cs typeface="Calibri"/>
              </a:rPr>
              <a:t>tuntia</a:t>
            </a:r>
            <a:r>
              <a:rPr lang="en-US" i="1" dirty="0">
                <a:cs typeface="Calibri"/>
              </a:rPr>
              <a:t>. </a:t>
            </a:r>
            <a:r>
              <a:rPr lang="en-US" i="1" dirty="0" err="1">
                <a:cs typeface="Calibri"/>
              </a:rPr>
              <a:t>Muista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tauottaa</a:t>
            </a:r>
            <a:r>
              <a:rPr lang="en-US" i="1" dirty="0">
                <a:cs typeface="Calibri"/>
              </a:rPr>
              <a:t>!</a:t>
            </a:r>
          </a:p>
          <a:p>
            <a:r>
              <a:rPr lang="en-US" i="1" dirty="0" err="1">
                <a:cs typeface="Calibri"/>
              </a:rPr>
              <a:t>Toivota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kaikki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tervetulleeksi</a:t>
            </a:r>
            <a:r>
              <a:rPr lang="en-US" i="1" dirty="0">
                <a:cs typeface="Calibri"/>
              </a:rPr>
              <a:t>. </a:t>
            </a:r>
            <a:r>
              <a:rPr lang="en-US" i="1" dirty="0" err="1">
                <a:cs typeface="Calibri"/>
              </a:rPr>
              <a:t>Voit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varata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kurssilaisille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kahvia</a:t>
            </a:r>
            <a:r>
              <a:rPr lang="en-US" i="1" dirty="0">
                <a:cs typeface="Calibri"/>
              </a:rPr>
              <a:t> ja </a:t>
            </a:r>
            <a:r>
              <a:rPr lang="en-US" i="1" dirty="0" err="1">
                <a:cs typeface="Calibri"/>
              </a:rPr>
              <a:t>pientä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purtavaa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sekä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vettä</a:t>
            </a:r>
            <a:r>
              <a:rPr lang="en-US" i="1" dirty="0">
                <a:cs typeface="Calibri"/>
              </a:rPr>
              <a:t>. Jos </a:t>
            </a:r>
            <a:r>
              <a:rPr lang="en-US" i="1" dirty="0" err="1">
                <a:cs typeface="Calibri"/>
              </a:rPr>
              <a:t>mahdollista</a:t>
            </a:r>
            <a:r>
              <a:rPr lang="en-US" i="1" dirty="0">
                <a:cs typeface="Calibri"/>
              </a:rPr>
              <a:t>, </a:t>
            </a:r>
            <a:r>
              <a:rPr lang="en-US" i="1" dirty="0" err="1">
                <a:cs typeface="Calibri"/>
              </a:rPr>
              <a:t>ota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mukaan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kokenut</a:t>
            </a:r>
            <a:r>
              <a:rPr lang="en-US" i="1" dirty="0">
                <a:cs typeface="Calibri"/>
              </a:rPr>
              <a:t> digiopastaja. </a:t>
            </a:r>
            <a:br>
              <a:rPr lang="en-US" i="1" dirty="0">
                <a:cs typeface="Calibri"/>
              </a:rPr>
            </a:br>
            <a:r>
              <a:rPr lang="en-US" i="1" dirty="0" err="1">
                <a:cs typeface="Calibri"/>
              </a:rPr>
              <a:t>Pidä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alusta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asti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yllä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rentoa</a:t>
            </a:r>
            <a:r>
              <a:rPr lang="en-US" i="1" dirty="0">
                <a:cs typeface="Calibri"/>
              </a:rPr>
              <a:t> ja </a:t>
            </a:r>
            <a:r>
              <a:rPr lang="en-US" i="1" dirty="0" err="1">
                <a:cs typeface="Calibri"/>
              </a:rPr>
              <a:t>kaikkia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huomioivaa</a:t>
            </a:r>
            <a:r>
              <a:rPr lang="en-US" i="1" dirty="0">
                <a:cs typeface="Calibri"/>
              </a:rPr>
              <a:t> </a:t>
            </a:r>
            <a:r>
              <a:rPr lang="en-US" i="1" dirty="0" err="1">
                <a:cs typeface="Calibri"/>
              </a:rPr>
              <a:t>ilmapiiriä</a:t>
            </a:r>
            <a:r>
              <a:rPr lang="en-US" i="1" dirty="0">
                <a:cs typeface="Calibri"/>
              </a:rPr>
              <a:t>.</a:t>
            </a:r>
            <a:endParaRPr lang="en-US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8020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i="1" dirty="0">
                <a:cs typeface="Calibri"/>
              </a:rPr>
              <a:t>Digituen toimintaa on ohjeistettu tuen vastaanottajan näkökulmasta. Kts. lähteet ja lisäinfoa -dia.</a:t>
            </a:r>
            <a:endParaRPr lang="fi-FI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44552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>
                <a:cs typeface="Calibri"/>
              </a:rPr>
              <a:t>Kts. </a:t>
            </a:r>
            <a:r>
              <a:rPr lang="en-US" i="1" dirty="0" err="1">
                <a:cs typeface="Calibri"/>
              </a:rPr>
              <a:t>Lähteet</a:t>
            </a:r>
            <a:r>
              <a:rPr lang="en-US" i="1" dirty="0">
                <a:cs typeface="Calibri"/>
              </a:rPr>
              <a:t> ja </a:t>
            </a:r>
            <a:r>
              <a:rPr lang="en-US" i="1" dirty="0" err="1">
                <a:cs typeface="Calibri"/>
              </a:rPr>
              <a:t>lisäinfoa</a:t>
            </a:r>
            <a:r>
              <a:rPr lang="en-US" i="1" dirty="0">
                <a:cs typeface="Calibri"/>
              </a:rPr>
              <a:t> -</a:t>
            </a:r>
            <a:r>
              <a:rPr lang="en-US" i="1" dirty="0" err="1">
                <a:cs typeface="Calibri"/>
              </a:rPr>
              <a:t>dia</a:t>
            </a:r>
            <a:endParaRPr lang="en-US" i="1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89069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i="1" dirty="0"/>
              <a:t>Tutustu ohjaajana itse etukäteen miten Open </a:t>
            </a:r>
            <a:r>
              <a:rPr lang="fi-FI" i="1" dirty="0" err="1"/>
              <a:t>Bandge</a:t>
            </a:r>
            <a:r>
              <a:rPr lang="fi-FI" i="1" dirty="0"/>
              <a:t> Passport toimii. Luo itsellesi sinne tili, jotta osaat auttaa kurssilaisia tilin luomisessa. Suorita myös itse hyvissä ajoin  ensimmäinen osaamismerkki Passportin kautta, jotta ymmärrät miten palvelupolku etenee.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3082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i="1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1118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 err="1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91097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err="1">
                <a:cs typeface="Calibri"/>
              </a:rPr>
              <a:t>Vapaaehtoinen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tehtävä</a:t>
            </a:r>
            <a:r>
              <a:rPr lang="en-US" i="1" dirty="0">
                <a:cs typeface="Calibri"/>
              </a:rPr>
              <a:t>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77535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423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i="1" dirty="0"/>
              <a:t>Esittele koulutusteemat (ja kurssin aikataulu). Koulutuksen pääsisältöinä ovat opastamisen taidot ja digitaidot. </a:t>
            </a:r>
            <a:br>
              <a:rPr lang="fi-FI" i="1" dirty="0"/>
            </a:br>
            <a:r>
              <a:rPr lang="fi-FI" i="1" dirty="0"/>
              <a:t>Mitä muuta haluaisitte oppia? Nouseeko joku digiaihe, jota osallistujat haluavat erityisesti koulutuksen aikana / tulevissa ryhmätapaamissa käydä läpi näiden lisäksi?</a:t>
            </a:r>
            <a:endParaRPr lang="fi-FI" i="1" dirty="0">
              <a:cs typeface="Calibri"/>
            </a:endParaRP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489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i="1" dirty="0"/>
              <a:t>Tämän koulutuskerran ohjelma. Opastustreenit lopussa, jos aikaa jää. </a:t>
            </a:r>
            <a:br>
              <a:rPr lang="fi-FI" i="1" dirty="0"/>
            </a:br>
            <a:r>
              <a:rPr lang="fi-FI" i="1" dirty="0"/>
              <a:t>Ryhmän koko ja puheliaisuus vaikuttavat paljon aikatauluihin. Koulutusrakennetta ei ole tarkoituksenmukaista noudattaa pilkun tarkasti. Tärkeää on, että digiopastajat voivat keskustella ja jakaa ajatuksiaan.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5044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fi-FI" i="1" dirty="0"/>
              <a:t>Superdigivoimia ei tarvita, jokainen opastaa omilla taidoillaan. Kaikilla digiopastajilla on omat vahvuutensa ja osaamisensa. Digiopastajat voivat olla vasta-alkajia digin opettelussa, joten perustaidot riittävät myös digiopastajille. Kaikki oppiminen ja tiedon jakaminen tapahtuu ilon kautta.</a:t>
            </a:r>
          </a:p>
          <a:p>
            <a:r>
              <a:rPr lang="fi-FI" i="1" dirty="0"/>
              <a:t>Digibravuurisi = Missä tietokoneen- tai älylaitteen käyttämisasiassa koet olevasi itsevarma ja osaava?</a:t>
            </a:r>
            <a:endParaRPr lang="fi-FI" i="1" dirty="0">
              <a:cs typeface="Calibri"/>
            </a:endParaRPr>
          </a:p>
          <a:p>
            <a:endParaRPr lang="fi-FI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7206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i="1" dirty="0">
                <a:cs typeface="Calibri"/>
              </a:rPr>
              <a:t>Digituen toimintaa kansallisesti ohjaa DVV joten tässä kohdassa on hyvä kertoa pari sanaa ylätason ohjaavasta toiminnasta. Kts. lähteet ja lisäinfoa -dia.</a:t>
            </a:r>
            <a:endParaRPr lang="fi-FI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0278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i="1" dirty="0"/>
              <a:t>Tässä määritetään digiopastajan roolia. Tärkeää on painottaa toimintamme olevan matalan kynnyksen maksutonta toimintaa, joka ei ole laitteiden korjaamista vaan opastamista. 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5129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i="1" dirty="0"/>
              <a:t>Tehtävä parin kanssa ja ryhmässä. Saadaan kaikki viimeistään tässä vaiheessa viriteltyä kurssin aiheen äärelle.</a:t>
            </a:r>
            <a:r>
              <a:rPr lang="fi-FI" i="1" dirty="0">
                <a:latin typeface="+mj-lt"/>
              </a:rPr>
              <a:t> Muistutetaan, ettei kaikkia näitä ominaisuuksia vaadita, vaan opastamaan oppii opastamalla ja oman opastustyyli löytyy kyllä.</a:t>
            </a:r>
            <a:endParaRPr lang="fi-FI" i="1" dirty="0"/>
          </a:p>
          <a:p>
            <a:r>
              <a:rPr lang="fi-FI" i="1" dirty="0">
                <a:latin typeface="+mj-lt"/>
              </a:rPr>
              <a:t>Digiopastajan tärkein ominaisuus on olla rauhallisuus ja kaksi korvaa ja ettei tehdä toisen puolesta, vaan autetaan opastettavaa toimimaan itsenäisesti ja tietoturvallisesti oman laitteen kanssa.</a:t>
            </a:r>
            <a:endParaRPr lang="fi-FI" i="1" dirty="0">
              <a:latin typeface="+mj-lt"/>
              <a:ea typeface="Calibri Light"/>
              <a:cs typeface="Calibri Light"/>
            </a:endParaRPr>
          </a:p>
          <a:p>
            <a:endParaRPr lang="fi-FI" i="1" dirty="0">
              <a:cs typeface="Calibri"/>
            </a:endParaRP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1308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i="1" dirty="0">
                <a:cs typeface="Calibri"/>
              </a:rPr>
              <a:t>Digituen toimintaa on ohjeistettu tuen antajan näkökulmasta. Kts. lähteet ja lisäinfoa -dia.</a:t>
            </a:r>
            <a:endParaRPr lang="fi-FI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24041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i="1" dirty="0">
                <a:cs typeface="Calibri"/>
              </a:rPr>
              <a:t>Digituen toimintaa on ohjeistettu tuen antajan näkökulmasta. Kts. lähteet ja lisäinfoa -dia.</a:t>
            </a:r>
            <a:endParaRPr lang="fi-FI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7F650-DC55-48B3-ADCA-8735877960D8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6132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A1C4D9-7159-4FED-9C18-3CB68900B3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14714DE-CD34-44AA-843A-045BBE6CA4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C814FDD-44AF-4153-B6B6-5DAE3D156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E1F9-D8BE-4890-9699-9AD4C62D1D9C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868ECCF-4C98-4F3D-9839-8A184396F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2DFDD4A-2060-43AC-A5DE-D27DE440F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61B2-CF4F-4ED0-8D8C-41A6A740E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6872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73AFA12-2EBC-4609-88BC-653749E5A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CAB2452-9400-4151-AC2E-1134E566C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A7C2D83-0362-47AA-A1AE-50A623964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6218-2A57-46B1-B27F-365AC13AF8C1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E7BB51-4885-41D1-AA2C-86B45AB12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B002E67-BFD3-49F4-BE53-F9065EB85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61B2-CF4F-4ED0-8D8C-41A6A740E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214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FC8ACF3-1245-42F3-95EB-8EDAED4A7F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AC8FAC9-9D56-413B-96C8-30E2422C1B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AA46D0-10B0-4D38-91FF-218529204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63187-A610-4ED0-B0EF-EB57AF0CFDE8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5184089-126E-4067-B425-D70CC45E8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3860CC6-86C2-4E54-903B-F555D935F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61B2-CF4F-4ED0-8D8C-41A6A740E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8921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53E3-4699-4C9A-8E0D-9C5408A63CDB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925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5136-37A4-4379-BC95-38A58C05A01D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3816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80C3-EBF1-4A30-8926-8682D03516B0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70991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6D12-F2BB-4A03-8492-AD0B5A39D591}" type="datetime1">
              <a:rPr lang="fi-FI" smtClean="0"/>
              <a:t>1.8.2025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3977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63CD-019D-4205-B5F2-FFB088C8E857}" type="datetime1">
              <a:rPr lang="fi-FI" smtClean="0"/>
              <a:t>1.8.2025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84643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66D0-9B6D-4A51-B040-16FBFC37147C}" type="datetime1">
              <a:rPr lang="fi-FI" smtClean="0"/>
              <a:t>1.8.2025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61919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0CA6-0D58-40B7-98D4-CEF8265F01E7}" type="datetime1">
              <a:rPr lang="fi-FI" smtClean="0"/>
              <a:t>1.8.2025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84580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D9B4-A7CE-402D-908C-0968F991A691}" type="datetime1">
              <a:rPr lang="fi-FI" smtClean="0"/>
              <a:t>1.8.2025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9193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B6DD4B-9A5A-4360-BF9E-5559507D7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55376B8-54F0-4AAA-A195-38D0A3940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9EF6E04-ECCA-4C43-BADC-845385EED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C782B-9B7C-40A9-B265-8A0E21CA9728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1D3DFA5-C6FE-4BEA-94B8-058EEE97B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F438F11-2A84-4CA3-9F86-77D1C53D5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61B2-CF4F-4ED0-8D8C-41A6A740E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933196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6020F-6141-422B-AFA3-5B889A14A4D2}" type="datetime1">
              <a:rPr lang="fi-FI" smtClean="0"/>
              <a:t>1.8.2025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9804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B614-DB76-4BD4-802E-EC2E19D80B33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8659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82289-522E-415E-8740-B1172A53EFB4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3107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40BF1A-E31A-45BE-837F-61934B37F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47F3B28-E6C2-4150-9A59-116D96CDE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18A873A-115D-4743-8A9D-9E052FA96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52C2-3803-4148-8108-1660F9EFE1C0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88C3605-EE8E-45C0-9E45-4FF5EA73B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A7556B-5A76-4138-B4E4-1B2BDE146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61B2-CF4F-4ED0-8D8C-41A6A740E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5391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6F7AF8-5760-4AC7-8572-F6677F643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AC0E0-A1AC-4079-BAF8-9AFF7086CC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41B0D05-9DB2-4C21-BAB4-BCF9875270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C90ACCF-369A-4417-A4DB-F7D051D77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DB5F3-F0C1-4520-A006-497478EF0977}" type="datetime1">
              <a:rPr lang="fi-FI" smtClean="0"/>
              <a:t>1.8.2025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F704C8F-CAB3-4278-BEB3-52C7D786E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DBCCD1E-E413-4B1D-9121-F447B92FB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61B2-CF4F-4ED0-8D8C-41A6A740E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6223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98A382C-0FFD-4E82-8B1E-FD70C3625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412DACC-DDDE-4DEA-A707-A3073213F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31087F6-E89E-4A0D-8DCB-64A5DFAD2C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81B3C4B-55B1-44CF-9AFD-821F7E3AEE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B07C656-F42D-4798-BB32-8515B977E5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5973B26-B42A-4261-98A9-29F31F410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6E5B3-3054-4292-8BE4-709D3CAF6BC0}" type="datetime1">
              <a:rPr lang="fi-FI" smtClean="0"/>
              <a:t>1.8.2025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90C964AA-2AB5-40D0-B554-7F605E171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E1FBE3D-F3FE-4C5C-8924-21BE01A60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61B2-CF4F-4ED0-8D8C-41A6A740E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4426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5EA447-559D-4C74-9D37-AD3110052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98DFD78-79C3-40A5-A50E-611B8D168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C018-D4F6-4215-B957-DD6F5C6D8EDB}" type="datetime1">
              <a:rPr lang="fi-FI" smtClean="0"/>
              <a:t>1.8.2025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321CE20-0A72-4550-8DAA-33FFBA6F9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EF31415-F7A6-4BD4-8991-AB8CEBA50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61B2-CF4F-4ED0-8D8C-41A6A740E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624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92CAB0C-3A3B-4396-AF7A-9CB21D977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02F9A-D11C-4D97-A56C-94066F8FF212}" type="datetime1">
              <a:rPr lang="fi-FI" smtClean="0"/>
              <a:t>1.8.2025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C3A2EB3E-DE76-43D1-B9B6-6EC2173C6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4E6BB19-2A1C-4E73-A100-1028765F8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61B2-CF4F-4ED0-8D8C-41A6A740E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7057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D62A7B-CE26-4EDC-91E8-4C606C3AA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868B358-3688-4FCF-8220-254628DAC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8B3840F-53CF-40A3-93DF-80C509D1FC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FC3277A-652E-4E02-A898-B8881E893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ADE7-D0E0-44A5-AED4-F6DC2D6D2F6D}" type="datetime1">
              <a:rPr lang="fi-FI" smtClean="0"/>
              <a:t>1.8.2025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04D8373-4A03-49C9-8C81-08D5409A4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C8441A7-C629-4893-BDB2-D129BE9E4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61B2-CF4F-4ED0-8D8C-41A6A740E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361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6A33E0F-FF25-444A-B14A-AC3E81DDF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A7B30BC-B1AC-43BC-8D2E-FD8C1BA82D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175AC36-F826-404E-95CB-6C57B052B7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214388E-05A5-474B-AF3A-718626A65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90F1-C88B-4615-8C77-6C7917D350B5}" type="datetime1">
              <a:rPr lang="fi-FI" smtClean="0"/>
              <a:t>1.8.2025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8B789B8-4168-4B01-A902-DA18AC0CC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6CFCE58-0FF7-4645-A4A2-5845A4CA5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61B2-CF4F-4ED0-8D8C-41A6A740E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0209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9A7BC27-8FE1-4485-9AAB-0CB8A3E7C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D138C61-9C8B-43E5-ADF5-DA79AEA46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BCC1430-FA8B-44AE-B707-1048CE8968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2AB5B-A846-42F9-AA4D-870A094F5098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946D605-D5A7-4266-8227-2020FBAB50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30BD231-8326-42D4-91E3-5819B7DD1B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A61B2-CF4F-4ED0-8D8C-41A6A740E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2497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EE0AF-78B3-4436-B6CB-C0263A3C7F29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4568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openbadgepassport.com/1etusivu/" TargetMode="External"/><Relationship Id="rId3" Type="http://schemas.openxmlformats.org/officeDocument/2006/relationships/hyperlink" Target="https://www.kumppanuustaloviikari.fi/digiopastus/" TargetMode="External"/><Relationship Id="rId7" Type="http://schemas.openxmlformats.org/officeDocument/2006/relationships/hyperlink" Target="https://dvv.fi/digituki/osaamismerkki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dvv.fi/digituen-eettinen-ohjeistus" TargetMode="External"/><Relationship Id="rId5" Type="http://schemas.openxmlformats.org/officeDocument/2006/relationships/hyperlink" Target="https://dvv.fi/mita-on-digituki" TargetMode="External"/><Relationship Id="rId4" Type="http://schemas.openxmlformats.org/officeDocument/2006/relationships/hyperlink" Target="https://dvv.fi/digituki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vv.fi/osaamismerkit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vv.fi/kansalaisneuvonta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4400" dirty="0"/>
              <a:t>Digiopastaja-koulutus</a:t>
            </a:r>
            <a:br>
              <a:rPr lang="fi-FI" dirty="0"/>
            </a:br>
            <a:r>
              <a:rPr lang="fi-FI" b="1" dirty="0"/>
              <a:t>Osa 1 </a:t>
            </a:r>
            <a:br>
              <a:rPr lang="fi-FI" b="1" dirty="0"/>
            </a:br>
            <a:r>
              <a:rPr lang="fi-FI" b="1" dirty="0"/>
              <a:t>Tutustuminen</a:t>
            </a:r>
          </a:p>
        </p:txBody>
      </p:sp>
      <p:sp>
        <p:nvSpPr>
          <p:cNvPr id="6" name="Alaotsikko 5">
            <a:extLst>
              <a:ext uri="{FF2B5EF4-FFF2-40B4-BE49-F238E27FC236}">
                <a16:creationId xmlns:a16="http://schemas.microsoft.com/office/drawing/2014/main" id="{918ACD20-80B0-0731-B824-9A21DA3AAD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1801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fi-FI" sz="3400" dirty="0">
                <a:latin typeface="+mj-lt"/>
              </a:rPr>
              <a:t>Tutustuminen</a:t>
            </a:r>
            <a:endParaRPr lang="fi-FI" sz="3400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fi-FI" sz="3400" dirty="0">
                <a:latin typeface="+mj-lt"/>
                <a:ea typeface="Calibri Light"/>
                <a:cs typeface="Calibri Light"/>
              </a:rPr>
              <a:t>Digituen määritelmä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fi-FI" sz="3400" dirty="0">
                <a:latin typeface="+mj-lt"/>
              </a:rPr>
              <a:t>Kuka on digiopastaja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fi-FI" sz="3400" dirty="0">
                <a:latin typeface="+mj-lt"/>
              </a:rPr>
              <a:t>Eettinen ohjeistus</a:t>
            </a:r>
            <a:endParaRPr lang="fi-FI" sz="3400" dirty="0">
              <a:latin typeface="+mj-lt"/>
              <a:ea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r>
              <a:rPr lang="fi-FI" sz="3400" dirty="0">
                <a:latin typeface="+mj-lt"/>
              </a:rPr>
              <a:t>Koulutuskokonaisuuden käytännön asiat</a:t>
            </a:r>
          </a:p>
          <a:p>
            <a:pPr>
              <a:lnSpc>
                <a:spcPct val="100000"/>
              </a:lnSpc>
            </a:pPr>
            <a:r>
              <a:rPr lang="fi-FI" sz="3400" dirty="0">
                <a:latin typeface="+mj-lt"/>
              </a:rPr>
              <a:t>Osaamismerkin suorittaminen</a:t>
            </a:r>
            <a:endParaRPr lang="fi-FI" sz="3400" dirty="0">
              <a:latin typeface="+mj-lt"/>
              <a:ea typeface="Calibri Light"/>
              <a:cs typeface="Calibri Light"/>
            </a:endParaRPr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163855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78937AF-11DA-3B0D-B912-E9D42D01D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Eettinen ohjeistus 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C7E5CCD-AD86-8225-9BCB-07CC691D270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b="1" dirty="0">
                <a:latin typeface="+mj-lt"/>
              </a:rPr>
              <a:t>DIGITUEN SAAJANA</a:t>
            </a:r>
          </a:p>
          <a:p>
            <a:r>
              <a:rPr lang="fi-FI" dirty="0">
                <a:latin typeface="+mj-lt"/>
              </a:rPr>
              <a:t>Digituen avulla opin, kuinka käytän laitteita ja sähköisiä asiointipalveluja itsenäisesti ja turvallisesti. </a:t>
            </a:r>
          </a:p>
          <a:p>
            <a:r>
              <a:rPr lang="fi-FI" dirty="0">
                <a:latin typeface="+mj-lt"/>
              </a:rPr>
              <a:t>Tavoitteenani on, että jatkossa asioiminen onnistuu yksin tai kevyemmällä tuella.</a:t>
            </a:r>
          </a:p>
          <a:p>
            <a:r>
              <a:rPr lang="fi-FI" b="0" i="0" dirty="0">
                <a:solidFill>
                  <a:srgbClr val="000000"/>
                </a:solidFill>
                <a:effectLst/>
                <a:latin typeface="+mj-lt"/>
              </a:rPr>
              <a:t>Teen ohjaustilanteessa toimenpiteet itse, jotta oppisin ja kasvattaisin omia taitojani.</a:t>
            </a:r>
            <a:endParaRPr lang="fi-FI" dirty="0">
              <a:latin typeface="+mj-lt"/>
            </a:endParaRPr>
          </a:p>
          <a:p>
            <a:r>
              <a:rPr lang="fi-FI" dirty="0">
                <a:latin typeface="+mj-lt"/>
              </a:rPr>
              <a:t>Ymmärrän vastuuni.</a:t>
            </a:r>
          </a:p>
          <a:p>
            <a:pPr lvl="1"/>
            <a:r>
              <a:rPr lang="fi-FI" dirty="0">
                <a:latin typeface="+mj-lt"/>
              </a:rPr>
              <a:t>Kirjaudun itse vahvaa tunnistautumista vaativiin palveluihin.</a:t>
            </a:r>
          </a:p>
          <a:p>
            <a:pPr lvl="1"/>
            <a:r>
              <a:rPr lang="fi-FI" dirty="0">
                <a:latin typeface="+mj-lt"/>
              </a:rPr>
              <a:t>Jos tarvitsen tukea palvelun käytössä, ymmärrän, että digituen antaja voi nähdä henkilökohtaisia tietojani.</a:t>
            </a:r>
          </a:p>
          <a:p>
            <a:pPr lvl="1"/>
            <a:r>
              <a:rPr lang="fi-FI" dirty="0">
                <a:latin typeface="+mj-lt"/>
              </a:rPr>
              <a:t>Olen aina itse vastuussa omasta laitteestani ja sen ohjelmistoista.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C6A417E3-915E-713A-E25B-036F680F5DB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b="1" dirty="0">
                <a:latin typeface="+mj-lt"/>
              </a:rPr>
              <a:t>MITEN OTAN AVUN VASTAAN?</a:t>
            </a:r>
          </a:p>
          <a:p>
            <a:r>
              <a:rPr lang="fi-FI" dirty="0">
                <a:latin typeface="+mj-lt"/>
              </a:rPr>
              <a:t>Ymmärrän, että digitukija ei voi neuvoa minua kaikissa ongelmatilanteissa.</a:t>
            </a:r>
          </a:p>
          <a:p>
            <a:r>
              <a:rPr lang="fi-FI" dirty="0">
                <a:latin typeface="+mj-lt"/>
              </a:rPr>
              <a:t>Viranomaisilla on lakiin perustuva velvoite tarjota opastusta omien palveluidensa käytössä. Myös muut palveluntarjoajat opastavat asiakkaitaan.</a:t>
            </a:r>
          </a:p>
          <a:p>
            <a:r>
              <a:rPr lang="fi-FI" dirty="0">
                <a:latin typeface="+mj-lt"/>
              </a:rPr>
              <a:t>Viranomaispalvelujen käyttöön saan myös tukea Kansalaisneuvonnasta, joka ohjaa oikean palvelun pariin.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786F08D-7BB7-201F-2031-85473A60F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813808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Digituen osaamismerkit</a:t>
            </a:r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66566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fi-FI" sz="1600" dirty="0">
                <a:latin typeface="+mj-lt"/>
                <a:ea typeface="+mn-lt"/>
                <a:cs typeface="+mn-lt"/>
              </a:rPr>
              <a:t>Kurssin aikana käymme läpi digitukijalle hyödyllisiä tietoja ja taitoja DVV:n digituen osaamismerkkien mukaisessa järjestyksessä.</a:t>
            </a:r>
          </a:p>
          <a:p>
            <a:r>
              <a:rPr lang="fi-FI" sz="1600" dirty="0">
                <a:latin typeface="+mj-lt"/>
                <a:ea typeface="+mn-lt"/>
                <a:cs typeface="+mn-lt"/>
              </a:rPr>
              <a:t>Osaamismerkkien suorittaminen on vapaaehtoista ja maksutonta. </a:t>
            </a:r>
          </a:p>
          <a:p>
            <a:r>
              <a:rPr lang="fi-FI" sz="1600" dirty="0">
                <a:latin typeface="+mj-lt"/>
                <a:ea typeface="+mn-lt"/>
                <a:cs typeface="+mn-lt"/>
              </a:rPr>
              <a:t>Osaamismerkkien suorittaminen ei ole edellytys digiopastajana toimimiselle.</a:t>
            </a:r>
          </a:p>
          <a:p>
            <a:r>
              <a:rPr lang="fi-FI" sz="1600" dirty="0">
                <a:latin typeface="+mj-lt"/>
                <a:ea typeface="+mn-lt"/>
                <a:cs typeface="+mn-lt"/>
              </a:rPr>
              <a:t>Olemme varanneet kunkin kurssikerran päätteeksi yhteistä aikaa merkkien suorittamiseen.</a:t>
            </a:r>
          </a:p>
          <a:p>
            <a:r>
              <a:rPr lang="fi-FI" sz="1600" dirty="0">
                <a:latin typeface="+mj-lt"/>
                <a:ea typeface="+mn-lt"/>
                <a:cs typeface="+mn-lt"/>
              </a:rPr>
              <a:t>Osaamismerkit voi halutessaan myös suorittaa kotona omassa rauhassa. </a:t>
            </a:r>
          </a:p>
          <a:p>
            <a:pPr marL="0" indent="0">
              <a:buNone/>
            </a:pPr>
            <a:r>
              <a:rPr lang="fi-FI" sz="1600" dirty="0">
                <a:latin typeface="+mj-lt"/>
                <a:ea typeface="+mn-lt"/>
                <a:cs typeface="+mn-lt"/>
              </a:rPr>
              <a:t>Digitukija-osaamismerkkejä koordinoi Digi- ja väestötietovirasto (DVV).</a:t>
            </a:r>
          </a:p>
          <a:p>
            <a:r>
              <a:rPr lang="fi-FI" sz="1600" dirty="0">
                <a:latin typeface="+mj-lt"/>
                <a:ea typeface="+mn-lt"/>
                <a:cs typeface="+mn-lt"/>
              </a:rPr>
              <a:t>Digitukija-osaamismerkki auttaa sinua tunnistamaan ja sanoittamaan omaa osaamistasi. Se koostuu kolmesta osamerkistä:</a:t>
            </a:r>
            <a:endParaRPr lang="fi-FI" sz="1600" dirty="0">
              <a:latin typeface="+mj-lt"/>
            </a:endParaRPr>
          </a:p>
          <a:p>
            <a:pPr marL="457200" lvl="1" indent="0">
              <a:buNone/>
            </a:pPr>
            <a:r>
              <a:rPr lang="fi-FI" sz="1400" dirty="0">
                <a:latin typeface="+mj-lt"/>
                <a:ea typeface="+mn-lt"/>
                <a:cs typeface="+mn-lt"/>
              </a:rPr>
              <a:t>1) digituen eettinen ohjeistus</a:t>
            </a:r>
          </a:p>
          <a:p>
            <a:pPr marL="457200" lvl="1" indent="0">
              <a:buNone/>
            </a:pPr>
            <a:r>
              <a:rPr lang="fi-FI" sz="1400" dirty="0">
                <a:latin typeface="+mj-lt"/>
                <a:ea typeface="+mn-lt"/>
                <a:cs typeface="+mn-lt"/>
              </a:rPr>
              <a:t>2) ohjaustaidot </a:t>
            </a:r>
          </a:p>
          <a:p>
            <a:pPr marL="457200" lvl="1" indent="0">
              <a:buNone/>
            </a:pPr>
            <a:r>
              <a:rPr lang="fi-FI" sz="1400" dirty="0">
                <a:latin typeface="+mj-lt"/>
                <a:ea typeface="+mn-lt"/>
                <a:cs typeface="+mn-lt"/>
              </a:rPr>
              <a:t>3) digitaidot</a:t>
            </a:r>
          </a:p>
          <a:p>
            <a:r>
              <a:rPr lang="fi-FI" sz="1600" dirty="0">
                <a:latin typeface="+mj-lt"/>
                <a:ea typeface="+mn-lt"/>
                <a:cs typeface="+mn-lt"/>
              </a:rPr>
              <a:t>Suoritettuasi osaamismerkin kysymykset hyväksytysti saat osaamisesi todisteeksi osaamismerkin. </a:t>
            </a:r>
          </a:p>
          <a:p>
            <a:r>
              <a:rPr lang="fi-FI" sz="1600" dirty="0">
                <a:latin typeface="+mj-lt"/>
                <a:ea typeface="+mn-lt"/>
                <a:cs typeface="+mn-lt"/>
              </a:rPr>
              <a:t>Digitukija-osaamismerkki kokoaa kolme yllä mainittua merkkiä yhteen ja samaan koontimerkkiin. </a:t>
            </a:r>
          </a:p>
          <a:p>
            <a:r>
              <a:rPr lang="fi-FI" sz="1600" dirty="0">
                <a:latin typeface="+mj-lt"/>
                <a:ea typeface="+mn-lt"/>
                <a:cs typeface="+mn-lt"/>
              </a:rPr>
              <a:t>Digiopastaja-kurssin aikana on mahdollisuus suorittaa myös muita DVV:n digituen tarjoamia osaamismerkkejä. Uusia merkkejä kehitetään jatkuvasti lisää.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4037406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F75A25-489C-E3EE-D760-BECBCB0A7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Open </a:t>
            </a:r>
            <a:r>
              <a:rPr lang="fi-FI" dirty="0" err="1"/>
              <a:t>Badge</a:t>
            </a:r>
            <a:r>
              <a:rPr lang="fi-FI" dirty="0"/>
              <a:t> Passport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37C1E37-3EA2-A882-9FAC-A8B53F1A9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fi-FI" b="1" i="0" dirty="0">
                <a:solidFill>
                  <a:srgbClr val="5A5257"/>
                </a:solidFill>
                <a:effectLst/>
                <a:latin typeface="+mj-lt"/>
              </a:rPr>
              <a:t>MISTÄ ON KYSE?</a:t>
            </a:r>
          </a:p>
          <a:p>
            <a:pPr algn="l"/>
            <a:r>
              <a:rPr lang="fi-FI" b="0" i="0" dirty="0">
                <a:solidFill>
                  <a:srgbClr val="5A5257"/>
                </a:solidFill>
                <a:effectLst/>
                <a:latin typeface="+mj-lt"/>
              </a:rPr>
              <a:t>Open </a:t>
            </a:r>
            <a:r>
              <a:rPr lang="fi-FI" b="0" i="0" dirty="0" err="1">
                <a:solidFill>
                  <a:srgbClr val="5A5257"/>
                </a:solidFill>
                <a:effectLst/>
                <a:latin typeface="+mj-lt"/>
              </a:rPr>
              <a:t>Badge</a:t>
            </a:r>
            <a:r>
              <a:rPr lang="fi-FI" b="0" i="0" dirty="0">
                <a:solidFill>
                  <a:srgbClr val="5A5257"/>
                </a:solidFill>
                <a:effectLst/>
                <a:latin typeface="+mj-lt"/>
              </a:rPr>
              <a:t> Passport on vapaaehtoinen ilmainen ja helppokäyttöinen palvelu, jossa voit vastaanottaa ja säilyttää Open </a:t>
            </a:r>
            <a:r>
              <a:rPr lang="fi-FI" b="0" i="0" dirty="0" err="1">
                <a:solidFill>
                  <a:srgbClr val="5A5257"/>
                </a:solidFill>
                <a:effectLst/>
                <a:latin typeface="+mj-lt"/>
              </a:rPr>
              <a:t>Badges</a:t>
            </a:r>
            <a:r>
              <a:rPr lang="fi-FI" b="0" i="0" dirty="0">
                <a:solidFill>
                  <a:srgbClr val="5A5257"/>
                </a:solidFill>
                <a:effectLst/>
                <a:latin typeface="+mj-lt"/>
              </a:rPr>
              <a:t> -osaamismerkkejä ja jakaa ne kenelle haluat ja koska haluat.</a:t>
            </a:r>
          </a:p>
          <a:p>
            <a:pPr algn="l"/>
            <a:r>
              <a:rPr lang="fi-FI" b="0" i="0" dirty="0">
                <a:solidFill>
                  <a:srgbClr val="5A5257"/>
                </a:solidFill>
                <a:effectLst/>
                <a:latin typeface="+mj-lt"/>
              </a:rPr>
              <a:t>Voit aloittaa merkkien ansaitsemisen heti rekisteröitymisen jälkeen, sillä haettavia merkkejä löytyy ympäri maailman </a:t>
            </a:r>
            <a:r>
              <a:rPr lang="fi-FI" b="0" i="0" dirty="0" err="1">
                <a:solidFill>
                  <a:srgbClr val="5A5257"/>
                </a:solidFill>
                <a:effectLst/>
                <a:latin typeface="+mj-lt"/>
              </a:rPr>
              <a:t>OBP:n</a:t>
            </a:r>
            <a:r>
              <a:rPr lang="fi-FI" b="0" i="0" dirty="0">
                <a:solidFill>
                  <a:srgbClr val="5A5257"/>
                </a:solidFill>
                <a:effectLst/>
                <a:latin typeface="+mj-lt"/>
              </a:rPr>
              <a:t> Galleria-sivulta.</a:t>
            </a:r>
          </a:p>
          <a:p>
            <a:pPr marL="0" indent="0" algn="l">
              <a:buNone/>
            </a:pPr>
            <a:br>
              <a:rPr lang="fi-FI" dirty="0">
                <a:solidFill>
                  <a:srgbClr val="5A5257"/>
                </a:solidFill>
                <a:latin typeface="+mj-lt"/>
              </a:rPr>
            </a:br>
            <a:r>
              <a:rPr lang="fi-FI" b="1" dirty="0">
                <a:solidFill>
                  <a:srgbClr val="5A5257"/>
                </a:solidFill>
                <a:latin typeface="+mj-lt"/>
              </a:rPr>
              <a:t>TOIMI NÄIN</a:t>
            </a:r>
          </a:p>
          <a:p>
            <a:pPr algn="l"/>
            <a:r>
              <a:rPr lang="fi-FI" dirty="0">
                <a:solidFill>
                  <a:srgbClr val="5A5257"/>
                </a:solidFill>
                <a:latin typeface="+mj-lt"/>
              </a:rPr>
              <a:t>Luo (halutessasi) maksuton tili Passport-palveluun. Käytä </a:t>
            </a:r>
            <a:r>
              <a:rPr lang="fi-FI" u="sng" dirty="0">
                <a:solidFill>
                  <a:srgbClr val="5A5257"/>
                </a:solidFill>
                <a:latin typeface="+mj-lt"/>
              </a:rPr>
              <a:t>samaa sähköpostiosoitetta</a:t>
            </a:r>
            <a:r>
              <a:rPr lang="fi-FI" dirty="0">
                <a:solidFill>
                  <a:srgbClr val="5A5257"/>
                </a:solidFill>
                <a:latin typeface="+mj-lt"/>
              </a:rPr>
              <a:t>, jota aiot käyttää merkkejä suorittaessasi.</a:t>
            </a:r>
          </a:p>
          <a:p>
            <a:r>
              <a:rPr lang="fi-FI" dirty="0">
                <a:solidFill>
                  <a:srgbClr val="5A5257"/>
                </a:solidFill>
                <a:latin typeface="+mj-lt"/>
              </a:rPr>
              <a:t>Saat vahvistuksen osaamismerkin suorituksesta viiveellä (vaihtelee päivistä viikkoihin). </a:t>
            </a:r>
          </a:p>
          <a:p>
            <a:r>
              <a:rPr lang="fi-FI" dirty="0">
                <a:solidFill>
                  <a:srgbClr val="5A5257"/>
                </a:solidFill>
                <a:latin typeface="+mj-lt"/>
              </a:rPr>
              <a:t>Suoritetut osaamismerkit siirtyvät automaattisesti </a:t>
            </a:r>
            <a:r>
              <a:rPr lang="fi-FI" dirty="0" err="1">
                <a:solidFill>
                  <a:srgbClr val="5A5257"/>
                </a:solidFill>
                <a:latin typeface="+mj-lt"/>
              </a:rPr>
              <a:t>Passporttiin</a:t>
            </a:r>
            <a:r>
              <a:rPr lang="fi-FI" dirty="0">
                <a:solidFill>
                  <a:srgbClr val="5A5257"/>
                </a:solidFill>
                <a:latin typeface="+mj-lt"/>
              </a:rPr>
              <a:t>. </a:t>
            </a:r>
          </a:p>
          <a:p>
            <a:r>
              <a:rPr lang="fi-FI" dirty="0" err="1">
                <a:solidFill>
                  <a:srgbClr val="5A5257"/>
                </a:solidFill>
                <a:latin typeface="+mj-lt"/>
              </a:rPr>
              <a:t>Huomoi</a:t>
            </a:r>
            <a:r>
              <a:rPr lang="fi-FI" dirty="0">
                <a:solidFill>
                  <a:srgbClr val="5A5257"/>
                </a:solidFill>
                <a:latin typeface="+mj-lt"/>
              </a:rPr>
              <a:t>, että sähköpostiin tullut suorituksen vahvistus sisältää tallennettavan/tulostetavan osaamismerkin.</a:t>
            </a:r>
            <a:endParaRPr lang="fi-FI" b="0" i="0" dirty="0">
              <a:solidFill>
                <a:srgbClr val="5A5257"/>
              </a:solidFill>
              <a:effectLst/>
              <a:latin typeface="+mj-lt"/>
            </a:endParaRPr>
          </a:p>
          <a:p>
            <a:pPr marL="0" indent="0" algn="l">
              <a:buNone/>
            </a:pPr>
            <a:endParaRPr lang="fi-FI" dirty="0">
              <a:solidFill>
                <a:srgbClr val="5A5257"/>
              </a:solidFill>
              <a:latin typeface="+mj-lt"/>
            </a:endParaRPr>
          </a:p>
          <a:p>
            <a:pPr algn="l"/>
            <a:endParaRPr lang="fi-FI" b="0" i="0" dirty="0">
              <a:solidFill>
                <a:srgbClr val="5A5257"/>
              </a:solidFill>
              <a:effectLst/>
              <a:latin typeface="+mj-lt"/>
            </a:endParaRPr>
          </a:p>
          <a:p>
            <a:endParaRPr lang="fi-FI" dirty="0">
              <a:latin typeface="+mj-lt"/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95EC874-E3A4-B14F-500A-D1EEB40BF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2022991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3EC65A-36C4-463E-888B-AAAD30D82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Muistilista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EB21262-B2D1-46EF-AA9C-61432772A8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6859" y="1825625"/>
            <a:ext cx="5359141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z="2200" dirty="0">
                <a:latin typeface="+mj-lt"/>
                <a:ea typeface="Calibri Light"/>
                <a:cs typeface="Calibri Light"/>
              </a:rPr>
              <a:t>Onnea hienosta päätöksestä osallistua digiopastaja-kurssille! </a:t>
            </a:r>
          </a:p>
          <a:p>
            <a:r>
              <a:rPr lang="fi-FI" sz="2200" dirty="0">
                <a:latin typeface="+mj-lt"/>
                <a:ea typeface="Calibri Light"/>
                <a:cs typeface="Calibri Light"/>
              </a:rPr>
              <a:t>Digiopastaminen on iloinen ja sosiaalinen harrastus, jossa pääset oppimaan uutta ja auttamaan muita.</a:t>
            </a:r>
          </a:p>
          <a:p>
            <a:r>
              <a:rPr lang="fi-FI" sz="2200" dirty="0">
                <a:latin typeface="+mj-lt"/>
              </a:rPr>
              <a:t>Voitte halutessanne tehdä kurssiryhmälle WhatsAppiin / </a:t>
            </a:r>
            <a:r>
              <a:rPr lang="fi-FI" sz="2200" dirty="0" err="1">
                <a:latin typeface="+mj-lt"/>
              </a:rPr>
              <a:t>Signaliin</a:t>
            </a:r>
            <a:r>
              <a:rPr lang="fi-FI" sz="2200" dirty="0">
                <a:latin typeface="+mj-lt"/>
              </a:rPr>
              <a:t> ryhmän keskusteluja ja muuta yhteydenpitoa varten. </a:t>
            </a:r>
          </a:p>
          <a:p>
            <a:r>
              <a:rPr lang="fi-FI" sz="2200" dirty="0">
                <a:latin typeface="+mj-lt"/>
              </a:rPr>
              <a:t>Tutustu oman alueesi kuntien digituen verkkosivuihin.</a:t>
            </a:r>
          </a:p>
          <a:p>
            <a:r>
              <a:rPr lang="fi-FI" sz="2200" dirty="0">
                <a:latin typeface="+mj-lt"/>
              </a:rPr>
              <a:t>Liity myös valtakunnallisiin ja alueellisiin digituen Facebook-ryhmiin ja seuraa aiheen sivuja käyttämilläsi somealustoilla.</a:t>
            </a:r>
          </a:p>
          <a:p>
            <a:endParaRPr lang="fi-FI" sz="2000" dirty="0">
              <a:latin typeface="+mj-lt"/>
              <a:ea typeface="Calibri Light"/>
              <a:cs typeface="Calibri Light"/>
            </a:endParaRPr>
          </a:p>
        </p:txBody>
      </p:sp>
      <p:sp>
        <p:nvSpPr>
          <p:cNvPr id="8" name="Sisällön paikkamerkki 7"/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fi-FI" sz="2400" dirty="0">
                <a:latin typeface="+mj-lt"/>
                <a:ea typeface="Calibri Light"/>
                <a:cs typeface="Calibri Light"/>
              </a:rPr>
              <a:t>DVV (digi- ja väestötietovirasto) ohjaa kansallisella tasolla digituki toimintaa.</a:t>
            </a:r>
          </a:p>
          <a:p>
            <a:r>
              <a:rPr lang="fi-FI" sz="2400" dirty="0">
                <a:latin typeface="+mj-lt"/>
                <a:ea typeface="Calibri Light"/>
                <a:cs typeface="Calibri Light"/>
              </a:rPr>
              <a:t>DVV:llä on erilaisia osaamismerkkejä, joita voit halutessasi suorittaa kurssin aikana.</a:t>
            </a:r>
          </a:p>
          <a:p>
            <a:r>
              <a:rPr lang="fi-FI" sz="2400" dirty="0">
                <a:latin typeface="+mj-lt"/>
                <a:ea typeface="Calibri Light"/>
                <a:cs typeface="Calibri Light"/>
              </a:rPr>
              <a:t>Jollet halua suorittaa koulutuksessa mainittuja osaamismerkkejä, voit silti toimia digiopastajana.</a:t>
            </a:r>
          </a:p>
          <a:p>
            <a:r>
              <a:rPr lang="fi-FI" sz="2400" dirty="0">
                <a:latin typeface="+mj-lt"/>
                <a:ea typeface="Calibri Light"/>
                <a:cs typeface="Calibri Light"/>
              </a:rPr>
              <a:t>Osaamismerkit löytyvät DVV:n verkkosivulta.</a:t>
            </a:r>
          </a:p>
          <a:p>
            <a:r>
              <a:rPr lang="fi-FI" sz="2400" dirty="0">
                <a:latin typeface="+mj-lt"/>
              </a:rPr>
              <a:t>Saat jokaisesta hyväksytysti suoritetusta osaamismerkistä todistuksen, jonka voit tulostaa ja halutessasi koota sähköiseen Open </a:t>
            </a:r>
            <a:r>
              <a:rPr lang="fi-FI" sz="2400" dirty="0" err="1">
                <a:latin typeface="+mj-lt"/>
              </a:rPr>
              <a:t>Badge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Passporttiin</a:t>
            </a:r>
            <a:endParaRPr lang="fi-FI" sz="2400" dirty="0">
              <a:latin typeface="+mj-lt"/>
            </a:endParaRPr>
          </a:p>
          <a:p>
            <a:pPr marL="0" indent="0">
              <a:buNone/>
            </a:pPr>
            <a:endParaRPr lang="fi-FI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1545456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35B64-B567-38FD-DAD6-717AA8D5D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err="1">
                <a:ea typeface="Calibri Light" panose="020F0302020204030204"/>
                <a:cs typeface="Calibri Light" panose="020F0302020204030204"/>
              </a:rPr>
              <a:t>Lähteet</a:t>
            </a:r>
            <a:r>
              <a:rPr lang="en-US">
                <a:ea typeface="Calibri Light" panose="020F0302020204030204"/>
                <a:cs typeface="Calibri Light" panose="020F0302020204030204"/>
              </a:rPr>
              <a:t> ja </a:t>
            </a:r>
            <a:r>
              <a:rPr lang="en-US" err="1">
                <a:ea typeface="Calibri Light" panose="020F0302020204030204"/>
                <a:cs typeface="Calibri Light" panose="020F0302020204030204"/>
              </a:rPr>
              <a:t>lisäinfoa</a:t>
            </a:r>
            <a:endParaRPr lang="en-US">
              <a:ea typeface="Calibri Light" panose="020F0302020204030204"/>
              <a:cs typeface="Calibri Light" panose="020F0302020204030204"/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6C347ED-2EBE-54D5-1F9A-8231166A7EF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fi-FI" sz="2400" dirty="0"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https://www.kumppanuustaloviikari.fi/digiopastus/</a:t>
            </a:r>
            <a:endParaRPr lang="fi-FI" sz="2400" dirty="0">
              <a:latin typeface="+mj-lt"/>
            </a:endParaRPr>
          </a:p>
          <a:p>
            <a:r>
              <a:rPr lang="fi-FI" sz="2400" dirty="0">
                <a:solidFill>
                  <a:srgbClr val="002060"/>
                </a:solidFill>
                <a:latin typeface="+mj-lt"/>
                <a:ea typeface="Calibri" panose="020F0502020204030204"/>
                <a:cs typeface="Calibri" panose="020F0502020204030204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fi-FI" sz="2400" dirty="0">
                <a:latin typeface="+mj-lt"/>
                <a:ea typeface="Calibri" panose="020F0502020204030204"/>
                <a:cs typeface="Calibri" panose="020F0502020204030204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dvv.fi/digituki</a:t>
            </a:r>
            <a:endParaRPr lang="fi-FI" sz="2400" dirty="0">
              <a:latin typeface="+mj-lt"/>
              <a:ea typeface="Calibri" panose="020F0502020204030204"/>
              <a:cs typeface="Calibri" panose="020F0502020204030204"/>
            </a:endParaRPr>
          </a:p>
          <a:p>
            <a:r>
              <a:rPr lang="fi-FI" sz="2400" dirty="0">
                <a:latin typeface="+mj-lt"/>
                <a:ea typeface="Calibri" panose="020F0502020204030204"/>
                <a:cs typeface="Calibri" panose="020F0502020204030204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https://dvv.fi/mita-on-digituki</a:t>
            </a:r>
            <a:endParaRPr lang="fi-FI" sz="2400" dirty="0">
              <a:latin typeface="+mj-lt"/>
              <a:ea typeface="Calibri" panose="020F0502020204030204"/>
              <a:cs typeface="Calibri" panose="020F0502020204030204"/>
            </a:endParaRPr>
          </a:p>
          <a:p>
            <a:r>
              <a:rPr lang="fi-FI" sz="2400" dirty="0">
                <a:latin typeface="+mj-lt"/>
                <a:ea typeface="Calibri" panose="020F0502020204030204"/>
                <a:cs typeface="Calibri" panose="020F0502020204030204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https://dvv.fi/digituen-eettinen-ohjeistus</a:t>
            </a:r>
            <a:endParaRPr lang="fi-FI" sz="2400" dirty="0">
              <a:latin typeface="+mj-lt"/>
              <a:ea typeface="Calibri" panose="020F0502020204030204"/>
              <a:cs typeface="Calibri" panose="020F0502020204030204"/>
            </a:endParaRPr>
          </a:p>
          <a:p>
            <a:r>
              <a:rPr lang="fi-FI" sz="2400" dirty="0">
                <a:latin typeface="+mj-lt"/>
                <a:ea typeface="Calibri" panose="020F0502020204030204"/>
                <a:cs typeface="Calibri" panose="020F0502020204030204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https://dvv.fi/digituki/osaamismerkki</a:t>
            </a:r>
            <a:endParaRPr lang="fi-FI" sz="2400" dirty="0">
              <a:latin typeface="+mj-lt"/>
              <a:ea typeface="Calibri" panose="020F0502020204030204"/>
              <a:cs typeface="Calibri" panose="020F0502020204030204"/>
            </a:endParaRPr>
          </a:p>
          <a:p>
            <a:r>
              <a:rPr lang="fi-FI" sz="2400" dirty="0">
                <a:latin typeface="+mj-lt"/>
                <a:ea typeface="Calibri" panose="020F0502020204030204"/>
                <a:cs typeface="Calibri" panose="020F0502020204030204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https://openbadgepassport.com/1etus</a:t>
            </a:r>
            <a:r>
              <a:rPr lang="fi-FI" sz="2400" dirty="0">
                <a:solidFill>
                  <a:srgbClr val="002060"/>
                </a:solidFill>
                <a:latin typeface="+mj-lt"/>
                <a:ea typeface="Calibri" panose="020F0502020204030204"/>
                <a:cs typeface="Calibri" panose="020F0502020204030204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ivu/</a:t>
            </a:r>
            <a:endParaRPr lang="fi-FI" sz="2400" dirty="0">
              <a:solidFill>
                <a:srgbClr val="002060"/>
              </a:solidFill>
              <a:latin typeface="+mj-lt"/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endParaRPr lang="fi-FI" dirty="0">
              <a:latin typeface="+mj-lt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25E291C-AA57-5042-6DB2-83FFA09D302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fi-FI" dirty="0">
                <a:latin typeface="+mj-lt"/>
                <a:ea typeface="Calibri"/>
                <a:cs typeface="Calibri"/>
              </a:rPr>
              <a:t>Katso kuntien verkkosivut</a:t>
            </a:r>
          </a:p>
          <a:p>
            <a:pPr lvl="1"/>
            <a:r>
              <a:rPr lang="fi-FI" dirty="0">
                <a:latin typeface="+mj-lt"/>
                <a:ea typeface="Calibri"/>
                <a:cs typeface="Calibri"/>
              </a:rPr>
              <a:t>Useasta kunnasta löytyy Digituki-sivu, jossa on esitelty digituen toimintaa</a:t>
            </a:r>
          </a:p>
          <a:p>
            <a:r>
              <a:rPr lang="fi-FI" dirty="0">
                <a:latin typeface="+mj-lt"/>
                <a:ea typeface="Calibri"/>
                <a:cs typeface="Calibri"/>
              </a:rPr>
              <a:t>Katso myös löytyykö oman kuntasi Digituki somesta</a:t>
            </a:r>
          </a:p>
          <a:p>
            <a:r>
              <a:rPr lang="fi-FI" dirty="0">
                <a:latin typeface="+mj-lt"/>
                <a:ea typeface="Calibri"/>
                <a:cs typeface="Calibri"/>
              </a:rPr>
              <a:t>Facebook</a:t>
            </a:r>
          </a:p>
          <a:p>
            <a:pPr lvl="1"/>
            <a:r>
              <a:rPr lang="fi-FI" dirty="0">
                <a:latin typeface="+mj-lt"/>
                <a:ea typeface="Calibri"/>
                <a:cs typeface="Calibri"/>
              </a:rPr>
              <a:t>Digitukijat (DVV)</a:t>
            </a:r>
          </a:p>
          <a:p>
            <a:pPr algn="l"/>
            <a:r>
              <a:rPr lang="fi-FI" dirty="0">
                <a:latin typeface="+mj-lt"/>
                <a:ea typeface="Calibri"/>
                <a:cs typeface="Calibri"/>
              </a:rPr>
              <a:t>DVV:n Digituki</a:t>
            </a:r>
          </a:p>
          <a:p>
            <a:pPr lvl="1"/>
            <a:r>
              <a:rPr lang="fi-FI" b="0" i="0" dirty="0">
                <a:solidFill>
                  <a:srgbClr val="000000"/>
                </a:solidFill>
                <a:effectLst/>
                <a:latin typeface="+mj-lt"/>
              </a:rPr>
              <a:t>Minna Piirainen </a:t>
            </a:r>
            <a:br>
              <a:rPr lang="fi-FI" b="0" i="0" dirty="0">
                <a:solidFill>
                  <a:srgbClr val="000000"/>
                </a:solidFill>
                <a:effectLst/>
                <a:latin typeface="+mj-lt"/>
              </a:rPr>
            </a:br>
            <a:r>
              <a:rPr lang="fi-FI" b="0" i="0" dirty="0">
                <a:solidFill>
                  <a:srgbClr val="000000"/>
                </a:solidFill>
                <a:effectLst/>
                <a:latin typeface="+mj-lt"/>
              </a:rPr>
              <a:t>Johtava asiantuntija </a:t>
            </a:r>
            <a:endParaRPr lang="fi-FI" dirty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fi-FI" b="0" i="0" dirty="0">
                <a:solidFill>
                  <a:srgbClr val="000000"/>
                </a:solidFill>
                <a:effectLst/>
                <a:latin typeface="+mj-lt"/>
              </a:rPr>
              <a:t>P. 0295 535 280</a:t>
            </a:r>
          </a:p>
          <a:p>
            <a:pPr lvl="1"/>
            <a:r>
              <a:rPr lang="fi-FI" b="0" i="0" dirty="0">
                <a:solidFill>
                  <a:srgbClr val="000000"/>
                </a:solidFill>
                <a:effectLst/>
                <a:latin typeface="+mj-lt"/>
              </a:rPr>
              <a:t>minna.piirainen@dvv.fi</a:t>
            </a:r>
          </a:p>
          <a:p>
            <a:endParaRPr lang="fi-FI" dirty="0">
              <a:latin typeface="+mj-lt"/>
              <a:ea typeface="Calibri"/>
              <a:cs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792CF-CC64-0D5D-2231-0B600F743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1931690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Osaamismerkin suorittaminen</a:t>
            </a:r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fi-FI" b="1" dirty="0">
                <a:latin typeface="+mj-lt"/>
              </a:rPr>
              <a:t>DIGITUEN EETTINEN OHJEISTUS -OSAAMISMERKKI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+mj-lt"/>
              </a:rPr>
              <a:t>Siirry verkkosivulle </a:t>
            </a:r>
            <a:r>
              <a:rPr lang="fi-FI" dirty="0">
                <a:latin typeface="+mj-lt"/>
                <a:hlinkClick r:id="rId3"/>
              </a:rPr>
              <a:t>https://dvv.fi/osaamismerkit</a:t>
            </a:r>
            <a:r>
              <a:rPr lang="fi-FI" dirty="0">
                <a:latin typeface="+mj-lt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fi-FI">
                <a:latin typeface="+mj-lt"/>
              </a:rPr>
              <a:t>Suorita </a:t>
            </a:r>
            <a:r>
              <a:rPr lang="fi-FI" dirty="0">
                <a:latin typeface="+mj-lt"/>
              </a:rPr>
              <a:t>Digituen eettinen ohjeistus -osaamismerkki.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+mj-lt"/>
              </a:rPr>
              <a:t>Vastaa kysymyksiin ja lopuksi lähetä lomake. </a:t>
            </a:r>
          </a:p>
          <a:p>
            <a:pPr lvl="1"/>
            <a:r>
              <a:rPr lang="fi-FI" dirty="0">
                <a:latin typeface="+mj-lt"/>
              </a:rPr>
              <a:t>Muista lisätä sähköpostiosoitteesi tehtävälomakkeelle, jos sitä kysytään.</a:t>
            </a:r>
          </a:p>
          <a:p>
            <a:pPr lvl="1"/>
            <a:r>
              <a:rPr lang="fi-FI" dirty="0">
                <a:latin typeface="+mj-lt"/>
              </a:rPr>
              <a:t>Jos käytät Passportia, käytä lomakkeella ja Passportissa samaa sähköpostiosoitetta.</a:t>
            </a:r>
          </a:p>
          <a:p>
            <a:pPr lvl="1"/>
            <a:r>
              <a:rPr lang="fi-FI" dirty="0">
                <a:latin typeface="+mj-lt"/>
              </a:rPr>
              <a:t>Muista, että hyväksytyn suorituksen eli merkin saaminen saattaa kestää muutamasta päivästä useampaan viikkoon. Seuraa tilannetta kärsivällisesti.</a:t>
            </a:r>
            <a:endParaRPr lang="fi-FI" dirty="0">
              <a:latin typeface="+mj-lt"/>
              <a:cs typeface="Calibri Light"/>
            </a:endParaRP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+mj-lt"/>
              </a:rPr>
              <a:t>Kun saat osaamismerkin sähköpostiisi, tallenna se. Voit halutessasi tulostaa merkin itsellesi kurssikansioon. 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+mj-lt"/>
              </a:rPr>
              <a:t>Suoritettu osaamismerkki siirtyy automaattisesti tilillesi Passportiin, jos olet ottanut sen käyttöösi.</a:t>
            </a:r>
            <a:endParaRPr lang="fi-FI" dirty="0">
              <a:latin typeface="+mj-lt"/>
              <a:cs typeface="Calibri Light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2337241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24648-822F-EBA3-F2A3-4BF03A5FC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ea typeface="Calibri Light"/>
                <a:cs typeface="Calibri Light"/>
              </a:rPr>
              <a:t>Kymenlaakson Digitukiverkosto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3FDB-0A49-6424-3759-EDD9237D4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9124" y="2079625"/>
            <a:ext cx="2153139" cy="3823800"/>
          </a:xfr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br>
              <a:rPr lang="en-US" sz="1400" b="1" dirty="0">
                <a:latin typeface="Calibri Light"/>
                <a:ea typeface="Calibri"/>
                <a:cs typeface="Calibri"/>
              </a:rPr>
            </a:br>
            <a:r>
              <a:rPr lang="en-US" sz="1400" b="1" dirty="0">
                <a:latin typeface="Calibri Light"/>
                <a:ea typeface="Calibri"/>
                <a:cs typeface="Calibri"/>
              </a:rPr>
              <a:t>Katariina Terävä</a:t>
            </a:r>
            <a:endParaRPr lang="en-US" dirty="0"/>
          </a:p>
          <a:p>
            <a:pPr marL="0" indent="0" algn="ctr">
              <a:buNone/>
            </a:pPr>
            <a:r>
              <a:rPr lang="en-US" sz="1400" dirty="0">
                <a:latin typeface="Calibri Light"/>
                <a:ea typeface="Calibri" panose="020F0502020204030204"/>
                <a:cs typeface="Calibri" panose="020F0502020204030204"/>
              </a:rPr>
              <a:t>Projektipäällikkö</a:t>
            </a:r>
            <a:endParaRPr lang="en-US" dirty="0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1400" dirty="0">
                <a:latin typeface="Calibri Light"/>
                <a:ea typeface="Calibri" panose="020F0502020204030204"/>
                <a:cs typeface="Calibri" panose="020F0502020204030204"/>
              </a:rPr>
              <a:t>Kouvolan kaupunki</a:t>
            </a:r>
            <a:endParaRPr lang="en-US" dirty="0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1400" dirty="0">
                <a:latin typeface="Calibri Light"/>
                <a:ea typeface="Calibri" panose="020F0502020204030204"/>
                <a:cs typeface="Calibri" panose="020F0502020204030204"/>
              </a:rPr>
              <a:t>katariina.terava@kouvola.fi</a:t>
            </a:r>
            <a:endParaRPr lang="en-US" dirty="0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1400" dirty="0">
                <a:latin typeface="Calibri Light"/>
                <a:ea typeface="Calibri" panose="020F0502020204030204"/>
                <a:cs typeface="Calibri" panose="020F0502020204030204"/>
              </a:rPr>
              <a:t>P. 040 847 7940</a:t>
            </a:r>
          </a:p>
          <a:p>
            <a:pPr marL="0" indent="0" algn="ctr">
              <a:buNone/>
            </a:pPr>
            <a:endParaRPr lang="en-US" sz="1400" dirty="0">
              <a:latin typeface="Calibri Light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AA87B7-AAC9-F89C-3521-1F96B0DEB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©Kymenlaakson Digituki 2025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0974CBF-8633-93F7-7331-10714190D5CE}"/>
              </a:ext>
            </a:extLst>
          </p:cNvPr>
          <p:cNvSpPr txBox="1">
            <a:spLocks/>
          </p:cNvSpPr>
          <p:nvPr/>
        </p:nvSpPr>
        <p:spPr>
          <a:xfrm>
            <a:off x="2719754" y="2075717"/>
            <a:ext cx="2094524" cy="38238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</a:b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Anni Hukka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Digipalvelusuunnittelija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Kotkan kaupunki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Calibri Light"/>
                <a:ea typeface="Calibri" panose="020F0502020204030204"/>
                <a:cs typeface="Calibri" panose="020F0502020204030204"/>
              </a:rPr>
              <a:t>anni.hukka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@kotka.fi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P. 040 120 8485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0F72CAB-2F18-EC56-F225-E82CC5DB38A5}"/>
              </a:ext>
            </a:extLst>
          </p:cNvPr>
          <p:cNvSpPr txBox="1">
            <a:spLocks/>
          </p:cNvSpPr>
          <p:nvPr/>
        </p:nvSpPr>
        <p:spPr>
          <a:xfrm>
            <a:off x="7369908" y="2075717"/>
            <a:ext cx="2094524" cy="38238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</a:b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Aki Ruuskanen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Digitukikoordinaattori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Kaakon kaksikko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jelppiaku@gmail.com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P. 040 0343444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4348A79-6537-C0FC-C228-495BAAD78165}"/>
              </a:ext>
            </a:extLst>
          </p:cNvPr>
          <p:cNvSpPr txBox="1">
            <a:spLocks/>
          </p:cNvSpPr>
          <p:nvPr/>
        </p:nvSpPr>
        <p:spPr>
          <a:xfrm>
            <a:off x="400539" y="2081580"/>
            <a:ext cx="2094524" cy="38238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</a:b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Tytti Eriksson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Hyvinvointikoordinaattori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Pyhtään kunta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tytti.eriksson@pyhtaa.fi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P. 050 473 5717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CE2C772-0CEE-E9A5-2D8B-C2A001ADD0F4}"/>
              </a:ext>
            </a:extLst>
          </p:cNvPr>
          <p:cNvSpPr txBox="1">
            <a:spLocks/>
          </p:cNvSpPr>
          <p:nvPr/>
        </p:nvSpPr>
        <p:spPr>
          <a:xfrm>
            <a:off x="5044832" y="2065948"/>
            <a:ext cx="2094524" cy="38238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</a:b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Mia Iivonen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Hyvinvointikoordinaattori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Haminan kaupunki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mia.iivonen@hamina.fi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P. 040 526 2165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14" name="Picture 14">
            <a:extLst>
              <a:ext uri="{FF2B5EF4-FFF2-40B4-BE49-F238E27FC236}">
                <a16:creationId xmlns:a16="http://schemas.microsoft.com/office/drawing/2014/main" id="{4BC12E50-56E9-65BD-31F2-FD78265688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0360" y="4213589"/>
            <a:ext cx="1371357" cy="1371357"/>
          </a:xfrm>
          <a:prstGeom prst="rect">
            <a:avLst/>
          </a:prstGeom>
        </p:spPr>
      </p:pic>
      <p:pic>
        <p:nvPicPr>
          <p:cNvPr id="6" name="Kuva 5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64067153-B4DC-9CEC-F5E1-4CD81A9EAA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943" y="4104530"/>
            <a:ext cx="1968454" cy="1574763"/>
          </a:xfrm>
          <a:prstGeom prst="rect">
            <a:avLst/>
          </a:prstGeom>
        </p:spPr>
      </p:pic>
      <p:pic>
        <p:nvPicPr>
          <p:cNvPr id="10" name="Kuva 9" descr="Kuva, joka sisältää kohteen teksti, clipart-kuva&#10;&#10;Kuvaus luotu automaattisesti">
            <a:extLst>
              <a:ext uri="{FF2B5EF4-FFF2-40B4-BE49-F238E27FC236}">
                <a16:creationId xmlns:a16="http://schemas.microsoft.com/office/drawing/2014/main" id="{8645AACC-4DE6-0D1B-534F-E9D3DE40E4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8431" y="4663042"/>
            <a:ext cx="2094524" cy="472449"/>
          </a:xfrm>
          <a:prstGeom prst="rect">
            <a:avLst/>
          </a:prstGeom>
        </p:spPr>
      </p:pic>
      <p:pic>
        <p:nvPicPr>
          <p:cNvPr id="8" name="Kuva 7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0275E200-4A7E-3920-1421-86C4F2D19F2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19" y="4325815"/>
            <a:ext cx="1522533" cy="1141900"/>
          </a:xfrm>
          <a:prstGeom prst="rect">
            <a:avLst/>
          </a:prstGeom>
        </p:spPr>
      </p:pic>
      <p:pic>
        <p:nvPicPr>
          <p:cNvPr id="15" name="Kuva 14">
            <a:extLst>
              <a:ext uri="{FF2B5EF4-FFF2-40B4-BE49-F238E27FC236}">
                <a16:creationId xmlns:a16="http://schemas.microsoft.com/office/drawing/2014/main" id="{623DA54E-CF91-C440-341D-18F5A037642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686" y="4240912"/>
            <a:ext cx="1521107" cy="1316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195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3EC65A-36C4-463E-888B-AAAD30D82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Tervetuloa digiopastaja-koulutukseen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EB21262-B2D1-46EF-AA9C-61432772A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i-FI" sz="3200" b="1" dirty="0">
                <a:latin typeface="+mj-lt"/>
                <a:cs typeface="Calibri Light"/>
              </a:rPr>
              <a:t>KURSSIKERTOJEN TEEMAT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Osa 1	Tutustuminen</a:t>
            </a:r>
            <a:endParaRPr lang="fi-FI" sz="3200" dirty="0">
              <a:latin typeface="+mj-lt"/>
              <a:ea typeface="Calibri Light"/>
              <a:cs typeface="Calibri Light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Osa 2	Opastustaidot</a:t>
            </a:r>
            <a:endParaRPr lang="fi-FI" sz="3200" dirty="0">
              <a:latin typeface="+mj-lt"/>
              <a:ea typeface="Calibri Light"/>
              <a:cs typeface="Calibri Light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Osa 3	Digitaidot 1</a:t>
            </a:r>
            <a:endParaRPr lang="fi-FI" sz="3200" dirty="0">
              <a:latin typeface="+mj-lt"/>
              <a:ea typeface="Calibri Light"/>
              <a:cs typeface="Calibri Light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Osa 4	Digitaidot 2</a:t>
            </a:r>
            <a:endParaRPr lang="fi-FI" sz="3200" dirty="0">
              <a:latin typeface="+mj-lt"/>
              <a:cs typeface="Calibri Light" panose="020F0302020204030204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Osa 5	Valmistujaiset</a:t>
            </a:r>
            <a:endParaRPr lang="fi-FI" sz="3200" dirty="0">
              <a:latin typeface="+mj-lt"/>
              <a:cs typeface="Calibri Light" panose="020F0302020204030204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3146229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3EC65A-36C4-463E-888B-AAAD30D82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Osa 1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EB21262-B2D1-46EF-AA9C-61432772A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fi-FI" sz="3200" dirty="0">
                <a:latin typeface="+mj-lt"/>
              </a:rPr>
              <a:t>Tutustuminen</a:t>
            </a:r>
            <a:endParaRPr lang="fi-FI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fi-FI" sz="3200" dirty="0">
                <a:latin typeface="+mj-lt"/>
              </a:rPr>
              <a:t>Mitä on digituki</a:t>
            </a:r>
            <a:endParaRPr lang="fi-FI" sz="3200" dirty="0">
              <a:latin typeface="+mj-lt"/>
              <a:ea typeface="Calibri Light"/>
              <a:cs typeface="Calibri Light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i-FI" sz="3200" dirty="0">
                <a:latin typeface="+mj-lt"/>
              </a:rPr>
              <a:t>Kuka on digiopastaja</a:t>
            </a:r>
            <a:endParaRPr lang="fi-FI" sz="3200" dirty="0">
              <a:latin typeface="+mj-lt"/>
              <a:ea typeface="Calibri Light"/>
              <a:cs typeface="Calibri Light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i-FI" sz="3200" dirty="0">
                <a:latin typeface="+mj-lt"/>
              </a:rPr>
              <a:t>Hyvän digiopastajan ominaisuuksia</a:t>
            </a:r>
            <a:endParaRPr lang="fi-FI" sz="3200" dirty="0">
              <a:latin typeface="+mj-lt"/>
              <a:ea typeface="Calibri Light"/>
              <a:cs typeface="Calibri Light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i-FI" sz="3200" dirty="0">
                <a:latin typeface="+mj-lt"/>
              </a:rPr>
              <a:t>Eettinen ohjeistus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fi-FI" sz="3200" dirty="0">
                <a:latin typeface="+mj-lt"/>
              </a:rPr>
              <a:t>Muistilista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fi-FI" sz="3200" dirty="0">
                <a:latin typeface="+mj-lt"/>
              </a:rPr>
              <a:t>Osaamismerkki (vapaaehtoinen)</a:t>
            </a:r>
            <a:endParaRPr lang="fi-FI" sz="3200" dirty="0">
              <a:latin typeface="+mj-lt"/>
              <a:ea typeface="Calibri Light"/>
              <a:cs typeface="Calibri Light"/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fi-FI" sz="3200" dirty="0">
              <a:latin typeface="+mj-lt"/>
              <a:ea typeface="Calibri Light"/>
              <a:cs typeface="Calibri Light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2742860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3EC65A-36C4-463E-888B-AAAD30D82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/>
              <a:t>Tutustuminen (20 min)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EB21262-B2D1-46EF-AA9C-61432772A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Kuka olet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Mikä on digibravuurisi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Minkä digiasian osaat hyvin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Miksi lähdit mukaan toimintaan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Omat tavoitteesi ja toiveesi</a:t>
            </a:r>
            <a:endParaRPr lang="fi-FI" sz="2400" dirty="0">
              <a:latin typeface="+mj-lt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414692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3EC65A-36C4-463E-888B-AAAD30D82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Mitä on digituki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EB21262-B2D1-46EF-AA9C-61432772A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843" y="1690687"/>
            <a:ext cx="10751457" cy="459814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fi-FI" sz="1600" dirty="0">
                <a:latin typeface="+mj-lt"/>
              </a:rPr>
              <a:t>Digituki on sähköisen asioinnin, palveluiden ja laitteiden käytön tukea. Se auttaa käyttämään laitteita ja asioimaan sähköisissä palveluissa itsenäisesti ja turvallisesti.</a:t>
            </a:r>
            <a:endParaRPr lang="fi-FI" sz="1600" dirty="0"/>
          </a:p>
          <a:p>
            <a:r>
              <a:rPr lang="fi-FI" sz="1600" dirty="0">
                <a:latin typeface="+mj-lt"/>
              </a:rPr>
              <a:t>Digituki auttaa ihmisiä asioimaan sähköisesti ja vahvistamaan digitaitojaan. Digituen tavoitteena on digiosaamisen kehittäminen ja vahvistaminen.</a:t>
            </a:r>
            <a:endParaRPr lang="fi-FI" sz="1600" dirty="0">
              <a:latin typeface="+mj-lt"/>
              <a:cs typeface="Calibri Light"/>
            </a:endParaRPr>
          </a:p>
          <a:p>
            <a:r>
              <a:rPr lang="fi-FI" sz="1600" dirty="0">
                <a:latin typeface="+mj-lt"/>
                <a:cs typeface="Calibri Light"/>
              </a:rPr>
              <a:t>DVV eli Digi- ja väestötietovirasto ohjaa kansallisesti digituen toimintaa.</a:t>
            </a:r>
          </a:p>
          <a:p>
            <a:r>
              <a:rPr lang="fi-FI" sz="1600" dirty="0">
                <a:latin typeface="+mj-lt"/>
              </a:rPr>
              <a:t>Digituen muotoja ovat lähituki, etätuki ja koulutukset.</a:t>
            </a:r>
            <a:endParaRPr lang="fi-FI" sz="1600" dirty="0">
              <a:latin typeface="+mj-lt"/>
              <a:cs typeface="Calibri Light"/>
            </a:endParaRPr>
          </a:p>
          <a:p>
            <a:pPr lvl="1">
              <a:lnSpc>
                <a:spcPct val="120000"/>
              </a:lnSpc>
            </a:pPr>
            <a:r>
              <a:rPr lang="fi-FI" sz="1600" b="1" dirty="0">
                <a:latin typeface="+mj-lt"/>
              </a:rPr>
              <a:t>Etätuki:</a:t>
            </a:r>
            <a:r>
              <a:rPr lang="fi-FI" sz="1600" dirty="0">
                <a:latin typeface="+mj-lt"/>
              </a:rPr>
              <a:t> esim. chat-, puhelin- tai videotuki</a:t>
            </a:r>
            <a:endParaRPr lang="fi-FI" sz="1600" dirty="0">
              <a:latin typeface="+mj-lt"/>
              <a:cs typeface="Calibri Light"/>
            </a:endParaRPr>
          </a:p>
          <a:p>
            <a:pPr lvl="1">
              <a:lnSpc>
                <a:spcPct val="120000"/>
              </a:lnSpc>
            </a:pPr>
            <a:r>
              <a:rPr lang="fi-FI" sz="1600" b="1" dirty="0">
                <a:latin typeface="+mj-lt"/>
              </a:rPr>
              <a:t>Lähituki:</a:t>
            </a:r>
            <a:r>
              <a:rPr lang="fi-FI" sz="1600" dirty="0">
                <a:latin typeface="+mj-lt"/>
              </a:rPr>
              <a:t> esim. asiointipisteet, vertaistuki, kotiin vietävä tuki</a:t>
            </a:r>
            <a:endParaRPr lang="fi-FI" sz="1600" dirty="0">
              <a:latin typeface="+mj-lt"/>
              <a:cs typeface="Calibri Light"/>
            </a:endParaRPr>
          </a:p>
          <a:p>
            <a:pPr lvl="1">
              <a:lnSpc>
                <a:spcPct val="120000"/>
              </a:lnSpc>
            </a:pPr>
            <a:r>
              <a:rPr lang="fi-FI" sz="1600" b="1" dirty="0">
                <a:latin typeface="+mj-lt"/>
              </a:rPr>
              <a:t>Koulutukset:</a:t>
            </a:r>
            <a:r>
              <a:rPr lang="fi-FI" sz="1600" dirty="0">
                <a:latin typeface="+mj-lt"/>
              </a:rPr>
              <a:t> esim. verkkokoulutukset, kurssit</a:t>
            </a:r>
          </a:p>
          <a:p>
            <a:pPr marL="0" indent="0">
              <a:buNone/>
            </a:pPr>
            <a:r>
              <a:rPr lang="fi-FI" sz="1600" dirty="0">
                <a:latin typeface="+mj-lt"/>
              </a:rPr>
              <a:t>Viranomaisilla on hallintolain mukainen velvollisuus neuvoa omien palvelujensa käytössä. </a:t>
            </a:r>
          </a:p>
          <a:p>
            <a:r>
              <a:rPr lang="fi-FI" sz="1600" dirty="0">
                <a:latin typeface="+mj-lt"/>
              </a:rPr>
              <a:t>Jokaisen viranomaispalvelun yhteydestä tulee löytyä avun yhteystiedot. </a:t>
            </a:r>
            <a:endParaRPr lang="fi-FI" sz="1600" dirty="0">
              <a:latin typeface="Calibri" panose="020F0502020204030204"/>
              <a:cs typeface="Calibri" panose="020F0502020204030204"/>
            </a:endParaRPr>
          </a:p>
          <a:p>
            <a:r>
              <a:rPr lang="fi-FI" sz="1600" dirty="0">
                <a:latin typeface="+mj-lt"/>
              </a:rPr>
              <a:t>Viranomaispalvelujen käyttöön saa myös tukea Kansalaisneuvonnasta, joka ohjaa oikeiden palvelujen pariin.</a:t>
            </a:r>
            <a:endParaRPr lang="fi-FI" sz="1600" dirty="0">
              <a:cs typeface="Calibri"/>
            </a:endParaRPr>
          </a:p>
          <a:p>
            <a:pPr lvl="1">
              <a:lnSpc>
                <a:spcPct val="120000"/>
              </a:lnSpc>
            </a:pPr>
            <a:r>
              <a:rPr lang="fi-FI" sz="1600" dirty="0">
                <a:latin typeface="+mj-lt"/>
                <a:hlinkClick r:id="rId3"/>
              </a:rPr>
              <a:t>https://dvv.fi/kansalaisneuvonta</a:t>
            </a:r>
            <a:endParaRPr lang="fi-FI" sz="1600" dirty="0">
              <a:latin typeface="+mj-lt"/>
            </a:endParaRPr>
          </a:p>
          <a:p>
            <a:pPr lvl="1">
              <a:lnSpc>
                <a:spcPct val="120000"/>
              </a:lnSpc>
            </a:pPr>
            <a:r>
              <a:rPr lang="fi-FI" sz="1600" dirty="0">
                <a:latin typeface="+mj-lt"/>
              </a:rPr>
              <a:t>p. 029 5000 (ma-pe 9-15)</a:t>
            </a:r>
            <a:endParaRPr lang="fi-FI" sz="16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839595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3EC65A-36C4-463E-888B-AAAD30D82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590"/>
            <a:ext cx="10515600" cy="1325563"/>
          </a:xfrm>
        </p:spPr>
        <p:txBody>
          <a:bodyPr/>
          <a:lstStyle/>
          <a:p>
            <a:pPr algn="ctr"/>
            <a:r>
              <a:rPr lang="fi-FI"/>
              <a:t>Kuka on digiopastaja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EB21262-B2D1-46EF-AA9C-61432772A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Kanssamatkustaja digimaailmassa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Vapaaehtoistoimija tai työnsä puolesta asiakkaita auttava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Henkilö, joka rohkaisee ja kannustaa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Henkilö, joka ei tee puolesta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i-FI" sz="3200" dirty="0">
                <a:latin typeface="+mj-lt"/>
              </a:rPr>
              <a:t>Omaa osaamistaan jakava - ei siis ihmeidentekijä</a:t>
            </a:r>
            <a:endParaRPr lang="fi-FI" dirty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1757432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3EC65A-36C4-463E-888B-AAAD30D82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Tehtävä (30 min)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EB21262-B2D1-46EF-AA9C-61432772A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fi-FI" b="1" dirty="0">
                <a:latin typeface="+mj-lt"/>
              </a:rPr>
              <a:t>POHDITAAN YHDESSÄ HYVÄN DIGIOPASTAJAN OMINAISUUKSIA</a:t>
            </a:r>
            <a:br>
              <a:rPr lang="fi-FI" b="1" dirty="0">
                <a:latin typeface="+mj-lt"/>
              </a:rPr>
            </a:br>
            <a:endParaRPr lang="fi-FI" b="1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+mj-lt"/>
              </a:rPr>
              <a:t>Parin kanssa (10 min)</a:t>
            </a:r>
          </a:p>
          <a:p>
            <a:pPr lvl="1"/>
            <a:r>
              <a:rPr lang="fi-FI" sz="2800" dirty="0">
                <a:latin typeface="+mj-lt"/>
              </a:rPr>
              <a:t>Pohdi aihetta parisi kanssa.</a:t>
            </a:r>
          </a:p>
          <a:p>
            <a:pPr lvl="1"/>
            <a:r>
              <a:rPr lang="fi-FI" sz="2800" dirty="0">
                <a:latin typeface="+mj-lt"/>
              </a:rPr>
              <a:t>Kirjoittakaa esim. </a:t>
            </a:r>
            <a:r>
              <a:rPr lang="fi-FI" sz="2800" dirty="0" err="1">
                <a:latin typeface="+mj-lt"/>
              </a:rPr>
              <a:t>PostIt</a:t>
            </a:r>
            <a:r>
              <a:rPr lang="fi-FI" sz="2800" dirty="0">
                <a:latin typeface="+mj-lt"/>
              </a:rPr>
              <a:t>-muistilapuille mielestänne kolme tärkeintä digiopastajan ominaisuutta.</a:t>
            </a:r>
            <a:endParaRPr lang="fi-FI" sz="2800" dirty="0">
              <a:cs typeface="Calibri"/>
            </a:endParaRPr>
          </a:p>
          <a:p>
            <a:pPr lvl="2"/>
            <a:endParaRPr lang="fi-FI" sz="2400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+mj-lt"/>
              </a:rPr>
              <a:t>Paritehtävien purku ryhmässä (20 min)</a:t>
            </a:r>
          </a:p>
          <a:p>
            <a:pPr lvl="1"/>
            <a:r>
              <a:rPr lang="fi-FI" sz="2800" dirty="0">
                <a:latin typeface="+mj-lt"/>
              </a:rPr>
              <a:t>Esitelkää vuorotellen lyhyesti ryhmälle omat muistilappunne.</a:t>
            </a:r>
          </a:p>
          <a:p>
            <a:pPr lvl="1"/>
            <a:r>
              <a:rPr lang="fi-FI" sz="2800" dirty="0">
                <a:latin typeface="+mj-lt"/>
              </a:rPr>
              <a:t>Kootkaa muistilaput fläppitaululle tai seinälle ryhmien puheenvuoron jälkeen.</a:t>
            </a:r>
          </a:p>
          <a:p>
            <a:pPr lvl="1"/>
            <a:r>
              <a:rPr lang="fi-FI" sz="2800" dirty="0">
                <a:latin typeface="+mj-lt"/>
              </a:rPr>
              <a:t>Ryhmitelkää / kootkaa saman tyyliset ominaisuudet vierekkäin. </a:t>
            </a:r>
          </a:p>
          <a:p>
            <a:pPr lvl="1"/>
            <a:r>
              <a:rPr lang="fi-FI" sz="2800" dirty="0">
                <a:latin typeface="+mj-lt"/>
              </a:rPr>
              <a:t>Voitte tallentaa lopputuloksen valokuvaamalla sen.</a:t>
            </a:r>
            <a:endParaRPr lang="fi-FI" sz="2800" dirty="0">
              <a:latin typeface="+mj-lt"/>
              <a:cs typeface="Calibri Light"/>
            </a:endParaRPr>
          </a:p>
          <a:p>
            <a:pPr lvl="1"/>
            <a:r>
              <a:rPr lang="fi-FI" sz="2800" dirty="0">
                <a:latin typeface="+mj-lt"/>
              </a:rPr>
              <a:t>Kurssin lopussa voitte palata tehtävään: onko syntynyt uusia ajatuksia?</a:t>
            </a:r>
            <a:endParaRPr lang="fi-FI" sz="2800" dirty="0">
              <a:latin typeface="+mj-lt"/>
              <a:cs typeface="Calibri Light" panose="020F0302020204030204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1381364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3EC65A-36C4-463E-888B-AAAD30D82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Eettinen ohjeistus 1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EB21262-B2D1-46EF-AA9C-61432772A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fi-FI" sz="2200" b="1" dirty="0">
                <a:latin typeface="+mj-lt"/>
              </a:rPr>
              <a:t>DIGITUEN ANTAJANA</a:t>
            </a:r>
          </a:p>
          <a:p>
            <a:pPr>
              <a:spcBef>
                <a:spcPts val="600"/>
              </a:spcBef>
            </a:pPr>
            <a:r>
              <a:rPr lang="fi-FI" sz="2200" dirty="0">
                <a:latin typeface="+mj-lt"/>
              </a:rPr>
              <a:t>Autan sähköisten palveluiden ja laitteiden käytössä.</a:t>
            </a:r>
          </a:p>
          <a:p>
            <a:pPr>
              <a:spcBef>
                <a:spcPts val="600"/>
              </a:spcBef>
            </a:pPr>
            <a:r>
              <a:rPr lang="fi-FI" sz="2200" dirty="0">
                <a:latin typeface="+mj-lt"/>
              </a:rPr>
              <a:t>Tavoitteenani on, että jatkossa asiakas voisi asioida ja käyttää laitteita itsenäisesti. </a:t>
            </a:r>
          </a:p>
          <a:p>
            <a:pPr>
              <a:spcBef>
                <a:spcPts val="600"/>
              </a:spcBef>
            </a:pPr>
            <a:r>
              <a:rPr lang="fi-FI" sz="2200" dirty="0">
                <a:latin typeface="+mj-lt"/>
              </a:rPr>
              <a:t>Kannustan asiakasta tekemään ohjaustilanteessa asiat itse.</a:t>
            </a:r>
          </a:p>
          <a:p>
            <a:pPr>
              <a:spcBef>
                <a:spcPts val="600"/>
              </a:spcBef>
            </a:pPr>
            <a:r>
              <a:rPr lang="fi-FI" sz="2200" dirty="0">
                <a:latin typeface="+mj-lt"/>
              </a:rPr>
              <a:t>Ymmärrän rajani.</a:t>
            </a:r>
          </a:p>
          <a:p>
            <a:pPr lvl="1">
              <a:spcBef>
                <a:spcPts val="600"/>
              </a:spcBef>
            </a:pPr>
            <a:r>
              <a:rPr lang="fi-FI" sz="2000" dirty="0">
                <a:latin typeface="+mj-lt"/>
              </a:rPr>
              <a:t>Kaikkea ei tarvitse osata itse, vaan digituen tilanne on otollinen paikka oppia yhdessä. </a:t>
            </a:r>
          </a:p>
          <a:p>
            <a:pPr lvl="1">
              <a:spcBef>
                <a:spcPts val="600"/>
              </a:spcBef>
            </a:pPr>
            <a:r>
              <a:rPr lang="fi-FI" sz="2000" dirty="0">
                <a:latin typeface="+mj-lt"/>
              </a:rPr>
              <a:t>Tunnistan osaamiseni rajat ja ohjaan asiakkaan tarvittaessa muiden digituentarjoajien pariin.</a:t>
            </a:r>
          </a:p>
          <a:p>
            <a:pPr lvl="1">
              <a:spcBef>
                <a:spcPts val="600"/>
              </a:spcBef>
            </a:pPr>
            <a:r>
              <a:rPr lang="fi-FI" sz="2000" dirty="0">
                <a:latin typeface="+mj-lt"/>
              </a:rPr>
              <a:t>En ota asiakkaan salasanoja tai vahvan tunnistautumisen välineitä, kuten pankkitunnuksia käsiteltäväksi, enkä hoida asiakkaan puolesta hänen henkilökohtaisia asioitaan.</a:t>
            </a:r>
          </a:p>
          <a:p>
            <a:pPr lvl="1"/>
            <a:r>
              <a:rPr lang="fi-FI" sz="2000" b="0" i="0" dirty="0">
                <a:solidFill>
                  <a:srgbClr val="000000"/>
                </a:solidFill>
                <a:effectLst/>
                <a:latin typeface="+mj-lt"/>
              </a:rPr>
              <a:t>En käytä etähallintaa, kun neuvon asiakkaalle vahvaa tunnistautumista vaativien palvelujen käyttöä. Kirjautumisvaiheen jälkeen ruudunjakoa voi hyödyntää opastuksessa, jos tästä on sovittu selkeästi asiakkaan kanssa.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221863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826CA2-8357-176D-825D-04A748614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Eettinen ohjeistus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A522E2E-636B-9BFA-8820-4154D489D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fi-FI" sz="2800" b="1" dirty="0">
                <a:latin typeface="+mj-lt"/>
              </a:rPr>
              <a:t>MITEN AUTAN?</a:t>
            </a:r>
          </a:p>
          <a:p>
            <a:pPr>
              <a:spcBef>
                <a:spcPts val="600"/>
              </a:spcBef>
            </a:pPr>
            <a:r>
              <a:rPr lang="fi-FI" sz="2800" dirty="0">
                <a:latin typeface="+mj-lt"/>
              </a:rPr>
              <a:t>Autan asiakasta ystävällisesti, rauhallisesti ja rohkaisevaan sävyyn.</a:t>
            </a:r>
          </a:p>
          <a:p>
            <a:pPr>
              <a:spcBef>
                <a:spcPts val="600"/>
              </a:spcBef>
            </a:pPr>
            <a:r>
              <a:rPr lang="fi-FI" sz="2800" dirty="0">
                <a:latin typeface="+mj-lt"/>
              </a:rPr>
              <a:t>Huomioin asiakkaan taitotason ja pidän huolen, että opastus on selkeää ja termit ymmärrettäviä.</a:t>
            </a:r>
          </a:p>
          <a:p>
            <a:pPr>
              <a:spcBef>
                <a:spcPts val="600"/>
              </a:spcBef>
            </a:pPr>
            <a:r>
              <a:rPr lang="fi-FI" sz="2800" dirty="0">
                <a:latin typeface="+mj-lt"/>
              </a:rPr>
              <a:t>Varmistan opastuksen edetessä, että asiakas tietää, mitä tapahtuu.</a:t>
            </a:r>
          </a:p>
          <a:p>
            <a:pPr>
              <a:spcBef>
                <a:spcPts val="600"/>
              </a:spcBef>
            </a:pPr>
            <a:r>
              <a:rPr lang="fi-FI" sz="2800" dirty="0">
                <a:latin typeface="+mj-lt"/>
              </a:rPr>
              <a:t>Autan hienotunteisesti ja luottamuksellisesti tilanteissa, joissa näen asiakkaan henkilökohtaisia tietoja.</a:t>
            </a:r>
          </a:p>
          <a:p>
            <a:pPr>
              <a:spcBef>
                <a:spcPts val="600"/>
              </a:spcBef>
            </a:pPr>
            <a:r>
              <a:rPr lang="fi-FI" sz="2800" dirty="0">
                <a:latin typeface="+mj-lt"/>
              </a:rPr>
              <a:t>Kunnioitan vaitiolovelvollisuutta enkä kerro eteenpäin tietooni tulleita asioita tai asiakirjoja.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A99C8FE-309A-7D77-1F38-42709C156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2679323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DB27E5C3D13A414AB07F2BB1001EC1AD" ma:contentTypeVersion="5" ma:contentTypeDescription="Luo uusi asiakirja." ma:contentTypeScope="" ma:versionID="ac170048d010564ed50162e96dbf9b5c">
  <xsd:schema xmlns:xsd="http://www.w3.org/2001/XMLSchema" xmlns:xs="http://www.w3.org/2001/XMLSchema" xmlns:p="http://schemas.microsoft.com/office/2006/metadata/properties" xmlns:ns3="c90f0c7e-15a3-4855-abed-c99e5ae4176c" targetNamespace="http://schemas.microsoft.com/office/2006/metadata/properties" ma:root="true" ma:fieldsID="4ca0e06749d3de83eef4df46bc85a7b1" ns3:_="">
    <xsd:import namespace="c90f0c7e-15a3-4855-abed-c99e5ae4176c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0f0c7e-15a3-4855-abed-c99e5ae4176c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90f0c7e-15a3-4855-abed-c99e5ae4176c" xsi:nil="true"/>
  </documentManagement>
</p:properties>
</file>

<file path=customXml/itemProps1.xml><?xml version="1.0" encoding="utf-8"?>
<ds:datastoreItem xmlns:ds="http://schemas.openxmlformats.org/officeDocument/2006/customXml" ds:itemID="{AB4AB531-E8DE-4CEF-8884-D601ED8CE5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0f0c7e-15a3-4855-abed-c99e5ae417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87EC3D-12D1-4D5C-A53F-BEDC2B4212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7CDDF2-D198-4038-ABBF-5F89826699F1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c90f0c7e-15a3-4855-abed-c99e5ae4176c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3119</TotalTime>
  <Words>1719</Words>
  <Application>Microsoft Office PowerPoint</Application>
  <PresentationFormat>Laajakuva</PresentationFormat>
  <Paragraphs>224</Paragraphs>
  <Slides>16</Slides>
  <Notes>16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Office-teema</vt:lpstr>
      <vt:lpstr>1_Office-teema</vt:lpstr>
      <vt:lpstr>Digiopastaja-koulutus Osa 1  Tutustuminen</vt:lpstr>
      <vt:lpstr>Tervetuloa digiopastaja-koulutukseen</vt:lpstr>
      <vt:lpstr>Osa 1</vt:lpstr>
      <vt:lpstr>Tutustuminen (20 min)</vt:lpstr>
      <vt:lpstr>Mitä on digituki</vt:lpstr>
      <vt:lpstr>Kuka on digiopastaja</vt:lpstr>
      <vt:lpstr>Tehtävä (30 min)</vt:lpstr>
      <vt:lpstr>Eettinen ohjeistus 1</vt:lpstr>
      <vt:lpstr>Eettinen ohjeistus 2</vt:lpstr>
      <vt:lpstr>Eettinen ohjeistus 3</vt:lpstr>
      <vt:lpstr>Digituen osaamismerkit</vt:lpstr>
      <vt:lpstr>Open Badge Passport</vt:lpstr>
      <vt:lpstr>Muistilista</vt:lpstr>
      <vt:lpstr>Lähteet ja lisäinfoa</vt:lpstr>
      <vt:lpstr>Osaamismerkin suorittaminen</vt:lpstr>
      <vt:lpstr>Kymenlaakson Digitukiverkosto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SYKSYKSI UUSI HARRASTUS JA UUSIA YSTÄVIÄ</dc:title>
  <dc:creator>Terävä Katariina</dc:creator>
  <cp:lastModifiedBy>Hukka Anni</cp:lastModifiedBy>
  <cp:revision>120</cp:revision>
  <dcterms:created xsi:type="dcterms:W3CDTF">2022-06-16T08:40:30Z</dcterms:created>
  <dcterms:modified xsi:type="dcterms:W3CDTF">2025-08-01T07:37:47Z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0x010100DB27E5C3D13A414AB07F2BB1001EC1AD</vt:lpwstr>
  </property>
</Properties>
</file>