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76" r:id="rId7"/>
    <p:sldId id="260" r:id="rId8"/>
    <p:sldId id="257" r:id="rId9"/>
    <p:sldId id="259" r:id="rId10"/>
    <p:sldId id="27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065A08-CFB5-9380-E0C1-A560700385DB}" name="Iivonen Mia" initials="IM" userId="S::mia.iivonen@hamina.fi::8f0345fd-defa-415d-b9ea-635d37dbe7db" providerId="AD"/>
  <p188:author id="{BC3D4822-5EC3-A889-200A-830B70967EBA}" name="Feldt Jaana" initials="FJ" userId="S::jaana.feldt@kotka.fi::e3d96fb2-2046-417a-9030-894f49b3875c" providerId="AD"/>
  <p188:author id="{A10820BC-3A7D-D95F-1FDB-352493BFE8F7}" name="Terävä Katariina" initials="TK" userId="S::katariina.terava_kouvola.fi#ext#@ekymi.onmicrosoft.com::61324289-7809-4f9f-921b-a1d9fb46ea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62F69-974F-4C65-BEDD-587B49D3A501}" v="2" dt="2023-06-22T08:49:07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67" autoAdjust="0"/>
  </p:normalViewPr>
  <p:slideViewPr>
    <p:cSldViewPr snapToGrid="0">
      <p:cViewPr varScale="1">
        <p:scale>
          <a:sx n="101" d="100"/>
          <a:sy n="101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A64D0-C6A6-469C-B481-C49DD10CB2D0}" type="datetimeFigureOut">
              <a:rPr lang="fi-FI" smtClean="0"/>
              <a:t>22.6.2023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1AA77-3472-4380-A7BD-A304EAFC91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407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/>
              <a:t>Täydennä</a:t>
            </a:r>
            <a:r>
              <a:rPr lang="en-US" i="1" dirty="0"/>
              <a:t> </a:t>
            </a:r>
            <a:r>
              <a:rPr lang="en-US" i="1" dirty="0" err="1"/>
              <a:t>tämän</a:t>
            </a:r>
            <a:r>
              <a:rPr lang="en-US" i="1" dirty="0"/>
              <a:t> </a:t>
            </a:r>
            <a:r>
              <a:rPr lang="en-US" i="1" dirty="0" err="1"/>
              <a:t>osion</a:t>
            </a:r>
            <a:r>
              <a:rPr lang="en-US" i="1" dirty="0"/>
              <a:t> </a:t>
            </a:r>
            <a:r>
              <a:rPr lang="en-US" i="1" dirty="0" err="1"/>
              <a:t>diat</a:t>
            </a:r>
            <a:r>
              <a:rPr lang="en-US" i="1" dirty="0"/>
              <a:t> </a:t>
            </a:r>
            <a:r>
              <a:rPr lang="en-US" i="1" dirty="0" err="1"/>
              <a:t>oman</a:t>
            </a:r>
            <a:r>
              <a:rPr lang="en-US" i="1" dirty="0"/>
              <a:t> </a:t>
            </a:r>
            <a:r>
              <a:rPr lang="en-US" i="1" dirty="0" err="1"/>
              <a:t>alueesi</a:t>
            </a:r>
            <a:r>
              <a:rPr lang="en-US" i="1" dirty="0"/>
              <a:t> </a:t>
            </a:r>
            <a:r>
              <a:rPr lang="en-US" i="1" dirty="0" err="1"/>
              <a:t>tiedoilla</a:t>
            </a:r>
            <a:r>
              <a:rPr lang="en-US" i="1" dirty="0"/>
              <a:t>. </a:t>
            </a:r>
            <a:r>
              <a:rPr lang="en-US" i="1" dirty="0" err="1"/>
              <a:t>Huomioi</a:t>
            </a:r>
            <a:r>
              <a:rPr lang="en-US" i="1" dirty="0"/>
              <a:t>, </a:t>
            </a:r>
            <a:r>
              <a:rPr lang="en-US" i="1" dirty="0" err="1"/>
              <a:t>että</a:t>
            </a:r>
            <a:r>
              <a:rPr lang="en-US" i="1" dirty="0"/>
              <a:t> </a:t>
            </a:r>
            <a:r>
              <a:rPr lang="en-US" i="1" dirty="0" err="1"/>
              <a:t>saatat</a:t>
            </a:r>
            <a:r>
              <a:rPr lang="en-US" i="1" dirty="0"/>
              <a:t> </a:t>
            </a:r>
            <a:r>
              <a:rPr lang="en-US" i="1" dirty="0" err="1"/>
              <a:t>tarvita</a:t>
            </a:r>
            <a:r>
              <a:rPr lang="en-US" i="1" dirty="0"/>
              <a:t> </a:t>
            </a:r>
            <a:r>
              <a:rPr lang="en-US" i="1" dirty="0" err="1"/>
              <a:t>kaksi</a:t>
            </a:r>
            <a:r>
              <a:rPr lang="en-US" i="1" dirty="0"/>
              <a:t> </a:t>
            </a:r>
            <a:r>
              <a:rPr lang="en-US" i="1" dirty="0" err="1"/>
              <a:t>vetäjää</a:t>
            </a:r>
            <a:r>
              <a:rPr lang="en-US" i="1" dirty="0"/>
              <a:t> </a:t>
            </a:r>
            <a:r>
              <a:rPr lang="en-US" i="1" dirty="0" err="1"/>
              <a:t>ryhmän</a:t>
            </a:r>
            <a:r>
              <a:rPr lang="en-US" i="1" dirty="0"/>
              <a:t> </a:t>
            </a:r>
            <a:r>
              <a:rPr lang="en-US" i="1" dirty="0" err="1"/>
              <a:t>jakamisen</a:t>
            </a:r>
            <a:r>
              <a:rPr lang="en-US" i="1" dirty="0"/>
              <a:t> </a:t>
            </a:r>
            <a:r>
              <a:rPr lang="en-US" i="1" dirty="0" err="1"/>
              <a:t>ajalle</a:t>
            </a:r>
            <a:r>
              <a:rPr lang="en-US" i="1" dirty="0"/>
              <a:t> (</a:t>
            </a:r>
            <a:r>
              <a:rPr lang="en-US" i="1" dirty="0" err="1"/>
              <a:t>dia</a:t>
            </a:r>
            <a:r>
              <a:rPr lang="en-US" i="1" dirty="0"/>
              <a:t> 4).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/>
              <a:t>Järjestä</a:t>
            </a:r>
            <a:r>
              <a:rPr lang="en-US" i="1" dirty="0"/>
              <a:t> </a:t>
            </a:r>
            <a:r>
              <a:rPr lang="en-US" i="1" dirty="0" err="1"/>
              <a:t>kurssilaisille</a:t>
            </a:r>
            <a:r>
              <a:rPr lang="en-US" i="1" dirty="0"/>
              <a:t> </a:t>
            </a:r>
            <a:r>
              <a:rPr lang="en-US" i="1" dirty="0" err="1"/>
              <a:t>valmistujaiset</a:t>
            </a:r>
            <a:r>
              <a:rPr lang="en-US" i="1" dirty="0"/>
              <a:t> (</a:t>
            </a:r>
            <a:r>
              <a:rPr lang="en-US" i="1" dirty="0" err="1"/>
              <a:t>kakku</a:t>
            </a:r>
            <a:r>
              <a:rPr lang="en-US" i="1" dirty="0"/>
              <a:t>)</a:t>
            </a:r>
            <a:r>
              <a:rPr lang="en-US" i="1" dirty="0" err="1"/>
              <a:t>kahveineen</a:t>
            </a:r>
            <a:r>
              <a:rPr lang="en-US" i="1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/>
              <a:t>Voit</a:t>
            </a:r>
            <a:r>
              <a:rPr lang="en-US" i="1" dirty="0"/>
              <a:t> </a:t>
            </a:r>
            <a:r>
              <a:rPr lang="en-US" i="1" dirty="0" err="1"/>
              <a:t>tehdä</a:t>
            </a:r>
            <a:r>
              <a:rPr lang="en-US" i="1" dirty="0"/>
              <a:t> </a:t>
            </a:r>
            <a:r>
              <a:rPr lang="en-US" i="1" dirty="0" err="1"/>
              <a:t>osallistujille</a:t>
            </a:r>
            <a:r>
              <a:rPr lang="en-US" i="1" dirty="0"/>
              <a:t> </a:t>
            </a:r>
            <a:r>
              <a:rPr lang="en-US" i="1" dirty="0" err="1"/>
              <a:t>osallistumistodistukset</a:t>
            </a:r>
            <a:r>
              <a:rPr lang="en-US" i="1" dirty="0"/>
              <a:t>, </a:t>
            </a:r>
            <a:r>
              <a:rPr lang="en-US" i="1" dirty="0" err="1"/>
              <a:t>jotka</a:t>
            </a:r>
            <a:r>
              <a:rPr lang="en-US" i="1" dirty="0"/>
              <a:t> </a:t>
            </a:r>
            <a:r>
              <a:rPr lang="en-US" i="1" dirty="0" err="1"/>
              <a:t>jaetaan</a:t>
            </a:r>
            <a:r>
              <a:rPr lang="en-US" i="1" dirty="0"/>
              <a:t> </a:t>
            </a:r>
            <a:r>
              <a:rPr lang="en-US" i="1" dirty="0" err="1"/>
              <a:t>juhlallisesti</a:t>
            </a:r>
            <a:r>
              <a:rPr lang="en-US" i="1" dirty="0"/>
              <a:t> </a:t>
            </a:r>
            <a:r>
              <a:rPr lang="en-US" i="1" dirty="0" err="1"/>
              <a:t>ennen</a:t>
            </a:r>
            <a:r>
              <a:rPr lang="en-US" i="1" dirty="0"/>
              <a:t> </a:t>
            </a:r>
            <a:r>
              <a:rPr lang="en-US" i="1" dirty="0" err="1"/>
              <a:t>kahvittelua</a:t>
            </a:r>
            <a:r>
              <a:rPr lang="en-US" i="1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/>
              <a:t>Jos </a:t>
            </a:r>
            <a:r>
              <a:rPr lang="en-US" i="1" dirty="0" err="1"/>
              <a:t>mahdollista</a:t>
            </a:r>
            <a:r>
              <a:rPr lang="en-US" i="1" dirty="0"/>
              <a:t>, </a:t>
            </a:r>
            <a:r>
              <a:rPr lang="en-US" i="1" dirty="0" err="1"/>
              <a:t>järjestä</a:t>
            </a:r>
            <a:r>
              <a:rPr lang="en-US" i="1" dirty="0"/>
              <a:t> </a:t>
            </a:r>
            <a:r>
              <a:rPr lang="en-US" i="1" dirty="0" err="1"/>
              <a:t>kurssilaisille</a:t>
            </a:r>
            <a:r>
              <a:rPr lang="en-US" i="1" dirty="0"/>
              <a:t> </a:t>
            </a:r>
            <a:r>
              <a:rPr lang="en-US" i="1" dirty="0" err="1"/>
              <a:t>mahdollisuus</a:t>
            </a:r>
            <a:r>
              <a:rPr lang="en-US" i="1" dirty="0"/>
              <a:t> </a:t>
            </a:r>
            <a:r>
              <a:rPr lang="en-US" i="1" dirty="0" err="1"/>
              <a:t>tutustua</a:t>
            </a:r>
            <a:r>
              <a:rPr lang="en-US" i="1" dirty="0"/>
              <a:t> </a:t>
            </a:r>
            <a:r>
              <a:rPr lang="en-US" i="1" dirty="0" err="1"/>
              <a:t>tulevaan</a:t>
            </a:r>
            <a:r>
              <a:rPr lang="en-US" i="1" dirty="0"/>
              <a:t> </a:t>
            </a:r>
            <a:r>
              <a:rPr lang="en-US" i="1" dirty="0" err="1"/>
              <a:t>digiopastuspaikkaan</a:t>
            </a:r>
            <a:r>
              <a:rPr lang="en-US" i="1" dirty="0"/>
              <a:t> ja/tai “</a:t>
            </a:r>
            <a:r>
              <a:rPr lang="en-US" i="1" dirty="0" err="1"/>
              <a:t>konkari”digiopastajiin</a:t>
            </a:r>
            <a:r>
              <a:rPr lang="en-US" i="1" dirty="0"/>
              <a:t>. </a:t>
            </a:r>
            <a:r>
              <a:rPr lang="en-US" i="1" dirty="0" err="1"/>
              <a:t>Tämä</a:t>
            </a:r>
            <a:r>
              <a:rPr lang="en-US" i="1" dirty="0"/>
              <a:t> on </a:t>
            </a:r>
            <a:r>
              <a:rPr lang="en-US" i="1" dirty="0" err="1"/>
              <a:t>erityisen</a:t>
            </a:r>
            <a:r>
              <a:rPr lang="en-US" i="1" dirty="0"/>
              <a:t> </a:t>
            </a:r>
            <a:r>
              <a:rPr lang="en-US" i="1" dirty="0" err="1"/>
              <a:t>tärkeää</a:t>
            </a:r>
            <a:r>
              <a:rPr lang="en-US" i="1" dirty="0"/>
              <a:t>, </a:t>
            </a:r>
            <a:r>
              <a:rPr lang="en-US" i="1" dirty="0" err="1"/>
              <a:t>jos</a:t>
            </a:r>
            <a:r>
              <a:rPr lang="en-US" i="1" dirty="0"/>
              <a:t> </a:t>
            </a:r>
            <a:r>
              <a:rPr lang="en-US" i="1" dirty="0" err="1"/>
              <a:t>kurssilaisia</a:t>
            </a:r>
            <a:r>
              <a:rPr lang="en-US" i="1" dirty="0"/>
              <a:t> </a:t>
            </a:r>
            <a:r>
              <a:rPr lang="en-US" i="1" dirty="0" err="1"/>
              <a:t>koulutuetaan</a:t>
            </a:r>
            <a:r>
              <a:rPr lang="en-US" i="1" dirty="0"/>
              <a:t> </a:t>
            </a:r>
            <a:r>
              <a:rPr lang="en-US" i="1" dirty="0" err="1"/>
              <a:t>vapaaehtoistoimijoiksi</a:t>
            </a:r>
            <a:r>
              <a:rPr lang="en-US" i="1" dirty="0"/>
              <a:t>. </a:t>
            </a:r>
            <a:r>
              <a:rPr lang="en-US" i="1" dirty="0" err="1"/>
              <a:t>Tutustuminen</a:t>
            </a:r>
            <a:r>
              <a:rPr lang="en-US" i="1" dirty="0"/>
              <a:t> </a:t>
            </a:r>
            <a:r>
              <a:rPr lang="en-US" i="1" dirty="0" err="1"/>
              <a:t>tulevaan</a:t>
            </a:r>
            <a:r>
              <a:rPr lang="en-US" i="1" dirty="0"/>
              <a:t> </a:t>
            </a:r>
            <a:r>
              <a:rPr lang="en-US" i="1" dirty="0" err="1"/>
              <a:t>toimintaan</a:t>
            </a:r>
            <a:r>
              <a:rPr lang="en-US" i="1" dirty="0"/>
              <a:t> </a:t>
            </a:r>
            <a:r>
              <a:rPr lang="en-US" i="1" dirty="0" err="1"/>
              <a:t>madaltaa</a:t>
            </a:r>
            <a:r>
              <a:rPr lang="en-US" i="1" dirty="0"/>
              <a:t> </a:t>
            </a:r>
            <a:r>
              <a:rPr lang="en-US" i="1" dirty="0" err="1"/>
              <a:t>kynnystä</a:t>
            </a:r>
            <a:r>
              <a:rPr lang="en-US" i="1" dirty="0"/>
              <a:t> </a:t>
            </a:r>
            <a:r>
              <a:rPr lang="en-US" i="1" dirty="0" err="1"/>
              <a:t>osallistua</a:t>
            </a:r>
            <a:r>
              <a:rPr lang="en-US" i="1" dirty="0"/>
              <a:t> </a:t>
            </a:r>
            <a:r>
              <a:rPr lang="en-US" i="1" dirty="0" err="1"/>
              <a:t>toimintaan</a:t>
            </a:r>
            <a:r>
              <a:rPr lang="en-US" i="1" dirty="0"/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5006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cs typeface="Calibri"/>
              </a:rPr>
              <a:t>Jos </a:t>
            </a:r>
            <a:r>
              <a:rPr lang="en-US" i="1" dirty="0" err="1">
                <a:cs typeface="Calibri"/>
              </a:rPr>
              <a:t>haluatte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tehdä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pariharjoituksen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digitukitilanteesta</a:t>
            </a:r>
            <a:r>
              <a:rPr lang="en-US" i="1" dirty="0">
                <a:cs typeface="Calibri"/>
              </a:rPr>
              <a:t> (max 20 min). </a:t>
            </a:r>
            <a:r>
              <a:rPr lang="en-US" i="1" dirty="0" err="1">
                <a:cs typeface="Calibri"/>
              </a:rPr>
              <a:t>Voit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keksiä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harjoituksen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hyödyntää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alussa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tehtyä</a:t>
            </a:r>
            <a:r>
              <a:rPr lang="en-US" i="1" dirty="0">
                <a:cs typeface="Calibri"/>
              </a:rPr>
              <a:t> “</a:t>
            </a:r>
            <a:r>
              <a:rPr lang="en-US" i="1" dirty="0" err="1">
                <a:cs typeface="Calibri"/>
              </a:rPr>
              <a:t>Hyvän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digiopastajan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ominaisuuksia</a:t>
            </a:r>
            <a:r>
              <a:rPr lang="en-US" i="1" dirty="0">
                <a:cs typeface="Calibri"/>
              </a:rPr>
              <a:t>” -</a:t>
            </a:r>
            <a:r>
              <a:rPr lang="en-US" i="1" dirty="0" err="1">
                <a:cs typeface="Calibri"/>
              </a:rPr>
              <a:t>tehtävää</a:t>
            </a:r>
            <a:r>
              <a:rPr lang="en-US" i="1" dirty="0">
                <a:cs typeface="Calibri"/>
              </a:rPr>
              <a:t> (</a:t>
            </a:r>
            <a:r>
              <a:rPr lang="en-US" i="1" dirty="0" err="1">
                <a:cs typeface="Calibri"/>
              </a:rPr>
              <a:t>vertailkaa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alun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lopun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vastauksia</a:t>
            </a:r>
            <a:r>
              <a:rPr lang="en-US" i="1" dirty="0">
                <a:cs typeface="Calibri"/>
              </a:rPr>
              <a:t>) tai </a:t>
            </a:r>
            <a:r>
              <a:rPr lang="en-US" i="1" dirty="0" err="1">
                <a:cs typeface="Calibri"/>
              </a:rPr>
              <a:t>jotain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muuta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mielestäsi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tilanteeseen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sopivaa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harjoitetta</a:t>
            </a:r>
            <a:r>
              <a:rPr lang="en-US" i="1" dirty="0">
                <a:cs typeface="Calibri"/>
              </a:rPr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3162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907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>
                <a:cs typeface="Calibri"/>
              </a:rPr>
              <a:t>Täydennä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kuntasi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tiedoilla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käy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asiat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läpi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havainnollisesti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sivuja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somea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esitellen</a:t>
            </a:r>
            <a:r>
              <a:rPr lang="en-US" i="1" dirty="0">
                <a:cs typeface="Calibri"/>
              </a:rPr>
              <a:t>. </a:t>
            </a:r>
            <a:br>
              <a:rPr lang="en-US" i="1" dirty="0">
                <a:cs typeface="Calibri"/>
              </a:rPr>
            </a:br>
            <a:r>
              <a:rPr lang="en-US" i="1" dirty="0">
                <a:cs typeface="Calibri"/>
              </a:rPr>
              <a:t>Jos </a:t>
            </a:r>
            <a:r>
              <a:rPr lang="en-US" i="1" dirty="0" err="1">
                <a:cs typeface="Calibri"/>
              </a:rPr>
              <a:t>kurssilla</a:t>
            </a:r>
            <a:r>
              <a:rPr lang="en-US" i="1" dirty="0">
                <a:cs typeface="Calibri"/>
              </a:rPr>
              <a:t> on</a:t>
            </a:r>
            <a:r>
              <a:rPr lang="en-US" b="1" i="1" u="none" dirty="0">
                <a:cs typeface="Calibri"/>
              </a:rPr>
              <a:t> </a:t>
            </a:r>
            <a:r>
              <a:rPr lang="en-US" b="1" i="1" u="none" dirty="0" err="1">
                <a:cs typeface="Calibri"/>
              </a:rPr>
              <a:t>sekä</a:t>
            </a:r>
            <a:r>
              <a:rPr lang="en-US" b="1" i="1" u="none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vapaaehtoisiksi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kouluttautuvia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että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yhdistysten</a:t>
            </a:r>
            <a:r>
              <a:rPr lang="en-US" i="1" dirty="0">
                <a:cs typeface="Calibri"/>
              </a:rPr>
              <a:t> / </a:t>
            </a:r>
            <a:r>
              <a:rPr lang="en-US" i="1" dirty="0" err="1">
                <a:cs typeface="Calibri"/>
              </a:rPr>
              <a:t>hankkeiden</a:t>
            </a:r>
            <a:r>
              <a:rPr lang="en-US" i="1" dirty="0">
                <a:cs typeface="Calibri"/>
              </a:rPr>
              <a:t> / </a:t>
            </a:r>
            <a:r>
              <a:rPr lang="en-US" i="1" dirty="0" err="1">
                <a:cs typeface="Calibri"/>
              </a:rPr>
              <a:t>tms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edustajia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läpikäynnin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jälkeen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kahteen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osaan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Molemmilla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oma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vetäjä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joka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räätälöi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tilanteen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sisällön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tarpeen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(</a:t>
            </a:r>
            <a:r>
              <a:rPr lang="en-US" i="1" dirty="0" err="1">
                <a:cs typeface="Calibri"/>
              </a:rPr>
              <a:t>kesto</a:t>
            </a:r>
            <a:r>
              <a:rPr lang="en-US" i="1" dirty="0">
                <a:cs typeface="Calibri"/>
              </a:rPr>
              <a:t> n. 30 min.). </a:t>
            </a:r>
            <a:r>
              <a:rPr lang="en-US" i="1" dirty="0" err="1">
                <a:cs typeface="Calibri"/>
              </a:rPr>
              <a:t>Kokoa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eri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tiloihin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jotta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häiriötän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ympäristö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keskustelulle</a:t>
            </a:r>
            <a:r>
              <a:rPr lang="en-US" i="1" dirty="0">
                <a:cs typeface="Calibri"/>
              </a:rPr>
              <a:t>! </a:t>
            </a:r>
            <a:r>
              <a:rPr lang="en-US" i="1" dirty="0" err="1">
                <a:cs typeface="Calibri"/>
              </a:rPr>
              <a:t>Tämä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mahdollisuutesi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rekrytoida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ihmisiä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hyödynnä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hetki</a:t>
            </a:r>
            <a:r>
              <a:rPr lang="en-US" i="1" dirty="0">
                <a:cs typeface="Calibri"/>
              </a:rPr>
              <a:t>!</a:t>
            </a:r>
          </a:p>
          <a:p>
            <a:pPr marL="0" indent="0">
              <a:buFont typeface="+mj-lt"/>
              <a:buNone/>
            </a:pPr>
            <a:r>
              <a:rPr lang="en-US" i="1" dirty="0">
                <a:cs typeface="Calibri"/>
              </a:rPr>
              <a:t>VERKOSTO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Alueen</a:t>
            </a:r>
            <a:r>
              <a:rPr lang="en-US" i="1" dirty="0">
                <a:cs typeface="Calibri"/>
              </a:rPr>
              <a:t>/</a:t>
            </a:r>
            <a:r>
              <a:rPr lang="en-US" i="1" dirty="0" err="1">
                <a:cs typeface="Calibri"/>
              </a:rPr>
              <a:t>kunnan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digitukiverkoston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vastuuhenkilö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kokoaa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ryhmänsä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käy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rennosti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keskustellen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läpi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heidän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kanssaan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verkoston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vastaa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esille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nouseviin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kysymyksiin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Samalla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kannattaa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kysellä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ketkä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liittyvät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kunnan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digitukiverkostoon</a:t>
            </a:r>
            <a:r>
              <a:rPr lang="en-US" i="1" dirty="0">
                <a:cs typeface="Calibri"/>
              </a:rPr>
              <a:t>.</a:t>
            </a:r>
          </a:p>
          <a:p>
            <a:pPr marL="0" indent="0">
              <a:buFont typeface="+mj-lt"/>
              <a:buNone/>
            </a:pPr>
            <a:r>
              <a:rPr lang="en-US" i="1" dirty="0">
                <a:cs typeface="Calibri"/>
              </a:rPr>
              <a:t>OPASTAJAT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Vapaaehtoiset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digiopastajat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kokoontuvat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vetävän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henkilön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ohjauksessa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Tämä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hetki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erittäin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tärkeä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digiopastajien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sitouttamiseksi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mm. </a:t>
            </a:r>
            <a:r>
              <a:rPr lang="en-US" i="1" dirty="0" err="1">
                <a:cs typeface="Calibri"/>
              </a:rPr>
              <a:t>pyytää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konkariopastajia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kertomaan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kokemuksistaan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käydä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kanssa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tutustumassa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opastuspaikassa</a:t>
            </a:r>
            <a:r>
              <a:rPr lang="en-US" i="1" dirty="0">
                <a:cs typeface="Calibri"/>
              </a:rPr>
              <a:t> (</a:t>
            </a:r>
            <a:r>
              <a:rPr lang="en-US" i="1" dirty="0" err="1">
                <a:cs typeface="Calibri"/>
              </a:rPr>
              <a:t>jos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olette</a:t>
            </a:r>
            <a:r>
              <a:rPr lang="en-US" i="1" dirty="0">
                <a:cs typeface="Calibri"/>
              </a:rPr>
              <a:t> jo </a:t>
            </a:r>
            <a:r>
              <a:rPr lang="en-US" i="1" dirty="0" err="1">
                <a:cs typeface="Calibri"/>
              </a:rPr>
              <a:t>samassa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rakennuksessa</a:t>
            </a:r>
            <a:r>
              <a:rPr lang="en-US" i="1" dirty="0">
                <a:cs typeface="Calibri"/>
              </a:rPr>
              <a:t>) </a:t>
            </a:r>
            <a:r>
              <a:rPr lang="en-US" i="1" dirty="0" err="1">
                <a:cs typeface="Calibri"/>
              </a:rPr>
              <a:t>jne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myös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sopia</a:t>
            </a:r>
            <a:r>
              <a:rPr lang="en-US" i="1" dirty="0">
                <a:cs typeface="Calibri"/>
              </a:rPr>
              <a:t> ns. </a:t>
            </a:r>
            <a:r>
              <a:rPr lang="en-US" i="1" dirty="0" err="1">
                <a:cs typeface="Calibri"/>
              </a:rPr>
              <a:t>mestari-kisälli-mallista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jolloin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kurssilainen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halutessaan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konkariopastajan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tukihenkilöksi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ensimmäiselle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opastuskerralle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mallittamaan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cs typeface="Calibri"/>
              </a:rPr>
              <a:t>Jos </a:t>
            </a:r>
            <a:r>
              <a:rPr lang="en-US" i="1" dirty="0" err="1">
                <a:cs typeface="Calibri"/>
              </a:rPr>
              <a:t>teillä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käytössä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vapaaehtoistyön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sopimus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nyt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voi</a:t>
            </a:r>
            <a:r>
              <a:rPr lang="en-US" i="1" dirty="0">
                <a:cs typeface="Calibri"/>
              </a:rPr>
              <a:t> olla </a:t>
            </a:r>
            <a:r>
              <a:rPr lang="en-US" i="1" dirty="0" err="1">
                <a:cs typeface="Calibri"/>
              </a:rPr>
              <a:t>sopiva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hetki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täyttää</a:t>
            </a:r>
            <a:r>
              <a:rPr lang="en-US" i="1" dirty="0">
                <a:cs typeface="Calibri"/>
              </a:rPr>
              <a:t> se. (</a:t>
            </a:r>
            <a:r>
              <a:rPr lang="en-US" i="1" dirty="0" err="1">
                <a:cs typeface="Calibri"/>
              </a:rPr>
              <a:t>Kotkassa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kaikki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kaupungin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vapaaehtoistoimintaan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osallistuvat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tekevät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kirjallisen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sopimuksen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osallistumisesta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Digiopastajilla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sopimukseen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liittyy</a:t>
            </a:r>
            <a:r>
              <a:rPr lang="en-US" i="1" dirty="0">
                <a:cs typeface="Calibri"/>
              </a:rPr>
              <a:t> mm. </a:t>
            </a:r>
            <a:r>
              <a:rPr lang="en-US" i="1" dirty="0" err="1">
                <a:cs typeface="Calibri"/>
              </a:rPr>
              <a:t>vaitiolovelvollisuussitoumus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Sopimuksen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tehneet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vapaaehtoistoimijat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ovat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vakuutettuja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Sopimus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voimassa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vuoden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kerrallaan</a:t>
            </a:r>
            <a:r>
              <a:rPr lang="en-US" i="1" dirty="0">
                <a:cs typeface="Calibri"/>
              </a:rPr>
              <a:t> ja se </a:t>
            </a:r>
            <a:r>
              <a:rPr lang="en-US" i="1" dirty="0" err="1">
                <a:cs typeface="Calibri"/>
              </a:rPr>
              <a:t>muodostaa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ajantasaisen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rekisterin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vapaaehtoisista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koordinoivalle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henkilölle</a:t>
            </a:r>
            <a:r>
              <a:rPr lang="en-US" i="1" dirty="0">
                <a:cs typeface="Calibri"/>
              </a:rPr>
              <a:t>.)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Lopuksi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milloin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</a:t>
            </a:r>
            <a:r>
              <a:rPr lang="en-US" i="1" dirty="0">
                <a:cs typeface="Calibri"/>
              </a:rPr>
              <a:t> digiopastaja </a:t>
            </a:r>
            <a:r>
              <a:rPr lang="en-US" i="1" dirty="0" err="1">
                <a:cs typeface="Calibri"/>
              </a:rPr>
              <a:t>tulee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Muistakaa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myös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liittää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uudet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opastajat</a:t>
            </a:r>
            <a:r>
              <a:rPr lang="en-US" i="1" dirty="0">
                <a:cs typeface="Calibri"/>
              </a:rPr>
              <a:t> WhatsApp-</a:t>
            </a:r>
            <a:r>
              <a:rPr lang="en-US" i="1" dirty="0" err="1">
                <a:cs typeface="Calibri"/>
              </a:rPr>
              <a:t>ryhmään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yms</a:t>
            </a:r>
            <a:r>
              <a:rPr lang="en-US" i="1" dirty="0">
                <a:cs typeface="Calibri"/>
              </a:rPr>
              <a:t>., </a:t>
            </a:r>
            <a:r>
              <a:rPr lang="en-US" i="1" dirty="0" err="1">
                <a:cs typeface="Calibri"/>
              </a:rPr>
              <a:t>jos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sellaisia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käytössä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Vapaaehtoistyössä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saattaa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syntyä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sisäpiirejä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koordinoivan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henkilön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hyvä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huomioida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että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uusien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vanhojen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opastajien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ryhmäytymistä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tärkeää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ohjata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tukea</a:t>
            </a:r>
            <a:r>
              <a:rPr lang="en-US" i="1" dirty="0">
                <a:cs typeface="Calibri"/>
              </a:rPr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861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1749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3087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268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FABD-6821-436D-AC8B-66C14F7A5680}" type="datetime1">
              <a:rPr lang="fi-FI" smtClean="0"/>
              <a:t>22.6.2023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86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ED4A-5CFC-459A-8FEA-44244564A1C6}" type="datetime1">
              <a:rPr lang="fi-FI" smtClean="0"/>
              <a:t>22.6.2023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87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B106-5E7C-4395-9D93-54288283F389}" type="datetime1">
              <a:rPr lang="fi-FI" smtClean="0"/>
              <a:t>22.6.2023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91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B595-2F42-4ECC-A1DA-BD81C15D74C0}" type="datetime1">
              <a:rPr lang="fi-FI" smtClean="0"/>
              <a:t>22.6.2023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000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FBBA-71B7-4873-8A13-F3F47DCDFA40}" type="datetime1">
              <a:rPr lang="fi-FI" smtClean="0"/>
              <a:t>22.6.2023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7C0C-A899-46F8-B488-B0E53EB1BAA1}" type="datetime1">
              <a:rPr lang="fi-FI" smtClean="0"/>
              <a:t>22.6.2023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48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DF5-4B75-4B89-BD39-3D7454704D43}" type="datetime1">
              <a:rPr lang="fi-FI" smtClean="0"/>
              <a:t>22.6.2023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57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6D41-D856-4986-8A09-3A4F993929E7}" type="datetime1">
              <a:rPr lang="fi-FI" smtClean="0"/>
              <a:t>22.6.2023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08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7CA4-0A93-4EDE-83D6-9F2A700D8967}" type="datetime1">
              <a:rPr lang="fi-FI" smtClean="0"/>
              <a:t>22.6.2023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560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BCBA-7F49-4906-9E8F-D30CEE92C40A}" type="datetime1">
              <a:rPr lang="fi-FI" smtClean="0"/>
              <a:t>22.6.2023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537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1E6A-9116-4A97-BDA1-FE30A443ABF9}" type="datetime1">
              <a:rPr lang="fi-FI" smtClean="0"/>
              <a:t>22.6.2023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43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17E4-4D5D-478A-8E96-8CDA2991E9AD}" type="datetime1">
              <a:rPr lang="fi-FI" smtClean="0"/>
              <a:t>22.6.2023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69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digituen-tapahtuma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hjois-pohjanmaa.fi/kehittaminen/omat-hankkeet/digituki/digituen-jarjestajan-kasikirja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b="0" i="0" u="none" strike="noStrike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Digiopastaja-koulutus</a:t>
            </a:r>
            <a:br>
              <a:rPr lang="fi-FI" sz="4400" b="0" i="0" u="none" strike="noStrike" dirty="0">
                <a:effectLst/>
                <a:latin typeface="Calibri Light" panose="020F0302020204030204" pitchFamily="34" charset="0"/>
              </a:rPr>
            </a:br>
            <a:r>
              <a:rPr lang="fi-FI" b="1" dirty="0">
                <a:solidFill>
                  <a:srgbClr val="000000"/>
                </a:solidFill>
                <a:latin typeface="Calibri Light"/>
                <a:cs typeface="Calibri Light"/>
              </a:rPr>
              <a:t>Osa 5 </a:t>
            </a:r>
            <a:br>
              <a:rPr lang="fi-FI" b="1" dirty="0">
                <a:solidFill>
                  <a:srgbClr val="000000"/>
                </a:solidFill>
                <a:latin typeface="Calibri Light"/>
                <a:cs typeface="Calibri Light"/>
              </a:rPr>
            </a:br>
            <a:r>
              <a:rPr lang="fi-FI" b="1" dirty="0">
                <a:solidFill>
                  <a:srgbClr val="000000"/>
                </a:solidFill>
                <a:latin typeface="Calibri Light"/>
                <a:cs typeface="Calibri Light"/>
              </a:rPr>
              <a:t>Valmistujaiset</a:t>
            </a:r>
            <a:endParaRPr lang="fi-FI" sz="5400" b="1" dirty="0">
              <a:latin typeface="Calibri Light"/>
              <a:cs typeface="Calibri Light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latin typeface="Calibri Light"/>
                <a:cs typeface="Calibri Light"/>
              </a:rPr>
              <a:t>Loppukertaus</a:t>
            </a:r>
          </a:p>
          <a:p>
            <a:r>
              <a:rPr lang="fi-FI" dirty="0">
                <a:latin typeface="Calibri Light"/>
                <a:cs typeface="Calibri Light"/>
              </a:rPr>
              <a:t>Tulevaan toimintaan tutustuminen</a:t>
            </a:r>
          </a:p>
          <a:p>
            <a:r>
              <a:rPr lang="fi-FI" dirty="0">
                <a:latin typeface="Calibri Light"/>
                <a:cs typeface="Calibri Light"/>
              </a:rPr>
              <a:t>Todistusten jako</a:t>
            </a:r>
          </a:p>
          <a:p>
            <a:r>
              <a:rPr lang="fi-FI" dirty="0">
                <a:latin typeface="Calibri Light"/>
                <a:cs typeface="Calibri Light"/>
              </a:rPr>
              <a:t>Kahvit ja jutustelua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63439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Loppukertaus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dirty="0">
                <a:latin typeface="Calibri Light"/>
                <a:cs typeface="Calibri Light"/>
              </a:rPr>
              <a:t>Pysy rauhallisena.</a:t>
            </a:r>
          </a:p>
          <a:p>
            <a:r>
              <a:rPr lang="fi-FI" dirty="0">
                <a:latin typeface="Calibri Light"/>
                <a:cs typeface="Calibri Light"/>
              </a:rPr>
              <a:t>Kuuntele tarkkaan mikä asiakkaan digihaaste on.</a:t>
            </a:r>
          </a:p>
          <a:p>
            <a:r>
              <a:rPr lang="fi-FI" dirty="0">
                <a:latin typeface="Calibri Light"/>
                <a:cs typeface="Calibri Light"/>
              </a:rPr>
              <a:t>Esitä lisäkysymyksiä.</a:t>
            </a:r>
          </a:p>
          <a:p>
            <a:r>
              <a:rPr lang="fi-FI" dirty="0">
                <a:latin typeface="Calibri Light"/>
                <a:cs typeface="Calibri Light"/>
              </a:rPr>
              <a:t>Pyri pääsemään mahdollisimman suoraviivaisesti varsinaiseen digihaasteeseen.</a:t>
            </a:r>
          </a:p>
          <a:p>
            <a:r>
              <a:rPr lang="fi-FI" dirty="0">
                <a:latin typeface="Calibri Light"/>
                <a:cs typeface="Calibri Light"/>
              </a:rPr>
              <a:t>Muista selkokieli, eli käytä ymmärrettäviä sanoja ja puhu selkeästi.</a:t>
            </a:r>
          </a:p>
          <a:p>
            <a:r>
              <a:rPr lang="fi-FI" dirty="0">
                <a:latin typeface="Calibri Light"/>
                <a:cs typeface="Calibri Light"/>
              </a:rPr>
              <a:t>Rohkaise ja kannusta!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dirty="0">
                <a:latin typeface="Calibri Light"/>
                <a:cs typeface="Calibri Light"/>
              </a:rPr>
              <a:t>Älä hätäile, voit aina pyytää apua.</a:t>
            </a:r>
          </a:p>
          <a:p>
            <a:r>
              <a:rPr lang="fi-FI" dirty="0">
                <a:latin typeface="Calibri Light"/>
                <a:cs typeface="Calibri Light"/>
              </a:rPr>
              <a:t>Jaa omaa osaamistasi muille opastajille, </a:t>
            </a:r>
            <a:r>
              <a:rPr lang="fi-FI" u="sng" dirty="0">
                <a:latin typeface="Calibri Light"/>
                <a:cs typeface="Calibri Light"/>
              </a:rPr>
              <a:t>jos</a:t>
            </a:r>
            <a:r>
              <a:rPr lang="fi-FI" dirty="0">
                <a:latin typeface="Calibri Light"/>
                <a:cs typeface="Calibri Light"/>
              </a:rPr>
              <a:t> he sitä pyytävät.</a:t>
            </a:r>
          </a:p>
          <a:p>
            <a:r>
              <a:rPr lang="fi-FI" dirty="0">
                <a:latin typeface="Calibri Light"/>
                <a:cs typeface="Calibri Light"/>
              </a:rPr>
              <a:t>Muista positiivisuus ja muiden opastajien kannustaminen.</a:t>
            </a:r>
          </a:p>
          <a:p>
            <a:r>
              <a:rPr lang="fi-FI" dirty="0">
                <a:latin typeface="Calibri Light"/>
                <a:cs typeface="Calibri Light"/>
              </a:rPr>
              <a:t>Anna autettavan asioida oman laitteen kanssa.</a:t>
            </a:r>
            <a:endParaRPr lang="fi-FI" dirty="0"/>
          </a:p>
          <a:p>
            <a:r>
              <a:rPr lang="fi-FI" dirty="0">
                <a:latin typeface="Calibri Light"/>
                <a:cs typeface="Calibri Light"/>
              </a:rPr>
              <a:t>Opasta itsenäiseen ja tietoturvalliseen tekemiseen.</a:t>
            </a:r>
          </a:p>
          <a:p>
            <a:r>
              <a:rPr lang="fi-FI" dirty="0">
                <a:latin typeface="Calibri Light"/>
                <a:cs typeface="Calibri Light"/>
              </a:rPr>
              <a:t>Kohtaa arvostavasti - älä vähättele tuen hakijan avuntarvetta.</a:t>
            </a:r>
          </a:p>
          <a:p>
            <a:r>
              <a:rPr lang="fi-FI" dirty="0">
                <a:latin typeface="Calibri Light"/>
                <a:cs typeface="Calibri Light"/>
              </a:rPr>
              <a:t>Muista vaitiolovelvollisuutesi.</a:t>
            </a:r>
          </a:p>
          <a:p>
            <a:endParaRPr lang="fi-FI" dirty="0">
              <a:latin typeface="Calibri Light"/>
              <a:cs typeface="Calibri Light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8710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9A0935-1157-540F-58B0-12303838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solidFill>
                  <a:srgbClr val="000000"/>
                </a:solidFill>
                <a:latin typeface="Calibri Light"/>
                <a:cs typeface="Calibri Light"/>
              </a:rPr>
              <a:t>T</a:t>
            </a:r>
            <a:r>
              <a:rPr lang="fi-FI" sz="4400" dirty="0">
                <a:solidFill>
                  <a:srgbClr val="000000"/>
                </a:solidFill>
                <a:latin typeface="Calibri Light"/>
                <a:cs typeface="Calibri Light"/>
              </a:rPr>
              <a:t>ervetuloa mukaan toimintaan!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E60068-A8BE-22E8-5B85-FF2F68639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i-FI" sz="2400" b="1" dirty="0">
                <a:solidFill>
                  <a:srgbClr val="000000"/>
                </a:solidFill>
                <a:latin typeface="Calibri Light"/>
                <a:cs typeface="Calibri Light"/>
              </a:rPr>
              <a:t>PAIKALLISESTI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Tule rohkeasti mukaan alueen digitukitoimintaan.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Jos edustat yhdistystä, hanketta tms., voit liittyä digitukiverkostoon.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Seuraa myös digituen verkkosivuja ja somea.</a:t>
            </a:r>
            <a:endParaRPr lang="fi-FI" sz="2400" dirty="0">
              <a:cs typeface="Calibri"/>
            </a:endParaRPr>
          </a:p>
          <a:p>
            <a:pPr marL="0" indent="0" algn="ctr" fontAlgn="base">
              <a:buNone/>
            </a:pPr>
            <a:br>
              <a:rPr lang="fi-FI" sz="2400" b="1" dirty="0">
                <a:solidFill>
                  <a:srgbClr val="000000"/>
                </a:solidFill>
                <a:latin typeface="Calibri Light"/>
                <a:cs typeface="Calibri Light"/>
              </a:rPr>
            </a:br>
            <a:r>
              <a:rPr lang="fi-FI" sz="2400" b="1" dirty="0">
                <a:solidFill>
                  <a:srgbClr val="000000"/>
                </a:solidFill>
                <a:latin typeface="Calibri Light"/>
                <a:cs typeface="Calibri Light"/>
              </a:rPr>
              <a:t>VALTAKUNNALLISESTI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Muista DVV:n valtakunnalliset tapahtumat verkossa.</a:t>
            </a:r>
          </a:p>
          <a:p>
            <a:pPr marL="457200" lvl="1" indent="0" algn="ctr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Aikataulut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 ja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linkit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tapahtumiin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löydät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 DVV:n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digituen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verkkosivuilta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. </a:t>
            </a:r>
          </a:p>
          <a:p>
            <a:pPr marL="457200" lvl="1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Seuraa myös DVV:n digituen verkkosivuja ja somea.</a:t>
            </a:r>
            <a:endParaRPr lang="fi-FI" sz="2400" b="0" i="0" u="none" strike="noStrike" dirty="0">
              <a:solidFill>
                <a:srgbClr val="000000"/>
              </a:solidFill>
              <a:effectLst/>
              <a:latin typeface="Calibri Light"/>
              <a:cs typeface="Calibri Light"/>
            </a:endParaRPr>
          </a:p>
          <a:p>
            <a:pPr marL="457200" lvl="1" indent="0" algn="ctr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 Light"/>
              <a:cs typeface="Calibri Light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60EA387-A346-50C0-F950-42FF9ADB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04227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5739-A1C6-E6DA-F016-243ED2791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cs typeface="Calibri Light" panose="020F0302020204030204"/>
              </a:rPr>
              <a:t>Digituki</a:t>
            </a:r>
            <a:r>
              <a:rPr lang="en-US">
                <a:cs typeface="Calibri Light" panose="020F0302020204030204"/>
              </a:rPr>
              <a:t> </a:t>
            </a:r>
            <a:r>
              <a:rPr lang="en-US" err="1">
                <a:cs typeface="Calibri Light" panose="020F0302020204030204"/>
              </a:rPr>
              <a:t>omassa</a:t>
            </a:r>
            <a:r>
              <a:rPr lang="en-US">
                <a:cs typeface="Calibri Light" panose="020F0302020204030204"/>
              </a:rPr>
              <a:t> </a:t>
            </a:r>
            <a:r>
              <a:rPr lang="en-US" err="1">
                <a:cs typeface="Calibri Light" panose="020F0302020204030204"/>
              </a:rPr>
              <a:t>kunnassasi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A7638-461F-9E24-DAC8-727E88774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 Light"/>
                <a:cs typeface="Calibri" panose="020F0502020204030204"/>
              </a:rPr>
              <a:t>DIGITUKIVERKOSTO</a:t>
            </a: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Verkossa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verkko-osoite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sometilit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Tietoa</a:t>
            </a:r>
            <a:r>
              <a:rPr lang="en-US" sz="2400" dirty="0">
                <a:latin typeface="Calibri Light"/>
                <a:cs typeface="Calibri" panose="020F0502020204030204"/>
              </a:rPr>
              <a:t> </a:t>
            </a:r>
            <a:r>
              <a:rPr lang="en-US" sz="2400" dirty="0" err="1">
                <a:latin typeface="Calibri Light"/>
                <a:cs typeface="Calibri" panose="020F0502020204030204"/>
              </a:rPr>
              <a:t>toiminnasta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Yhteyshenkilö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Muuta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>
                <a:latin typeface="Calibri Light"/>
                <a:cs typeface="Calibri" panose="020F0502020204030204"/>
              </a:rPr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1AC02-4DE6-38A5-4439-B8E0672B1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 Light"/>
                <a:cs typeface="Calibri" panose="020F0502020204030204"/>
              </a:rPr>
              <a:t>VAPAAEHTOISET DIGIOPASTAJAT</a:t>
            </a: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Verkossa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verkko-osoite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sometilit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Tietoa</a:t>
            </a:r>
            <a:r>
              <a:rPr lang="en-US" sz="2400" dirty="0">
                <a:latin typeface="Calibri Light"/>
                <a:cs typeface="Calibri" panose="020F0502020204030204"/>
              </a:rPr>
              <a:t> </a:t>
            </a:r>
            <a:r>
              <a:rPr lang="en-US" sz="2400" dirty="0" err="1">
                <a:latin typeface="Calibri Light"/>
                <a:cs typeface="Calibri" panose="020F0502020204030204"/>
              </a:rPr>
              <a:t>toiminnasta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Yhteyshenkilö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Muuta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>
                <a:latin typeface="Calibri Light"/>
                <a:cs typeface="Calibri" panose="020F0502020204030204"/>
              </a:rPr>
              <a:t>WhatsApp-</a:t>
            </a:r>
            <a:r>
              <a:rPr lang="en-US" sz="2000" dirty="0" err="1">
                <a:latin typeface="Calibri Light"/>
                <a:cs typeface="Calibri" panose="020F0502020204030204"/>
              </a:rPr>
              <a:t>ryhmä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tms</a:t>
            </a:r>
            <a:r>
              <a:rPr lang="en-US" sz="2000" dirty="0">
                <a:latin typeface="Calibri Light"/>
                <a:cs typeface="Calibri" panose="020F0502020204030204"/>
              </a:rPr>
              <a:t>.?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6043F-F0DA-E05E-B32C-7A461346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75800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Onnea uusille digiopastajille!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fi-FI" sz="4000" dirty="0">
                <a:latin typeface="Calibri Light"/>
                <a:cs typeface="Calibri Light"/>
              </a:rPr>
              <a:t>Koulutus on päättynyt ja on juhlakahvien aika.</a:t>
            </a:r>
          </a:p>
          <a:p>
            <a:pPr marL="0" indent="0" algn="ctr">
              <a:buNone/>
            </a:pPr>
            <a:endParaRPr lang="fi-FI" sz="4000" dirty="0"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fi-FI" sz="4000" dirty="0">
                <a:latin typeface="Calibri Light"/>
                <a:cs typeface="Calibri Light"/>
              </a:rPr>
              <a:t>Toivomme, että opit kurssin aikana uusia taitoja </a:t>
            </a:r>
            <a:br>
              <a:rPr lang="fi-FI" sz="4000" dirty="0">
                <a:latin typeface="Calibri Light"/>
                <a:cs typeface="Calibri Light"/>
              </a:rPr>
            </a:br>
            <a:r>
              <a:rPr lang="fi-FI" sz="4000" dirty="0">
                <a:latin typeface="Calibri Light"/>
                <a:cs typeface="Calibri Light"/>
              </a:rPr>
              <a:t>ja innostuit auttamaan muita digiasioissa.</a:t>
            </a:r>
          </a:p>
          <a:p>
            <a:pPr marL="0" indent="0" algn="ctr">
              <a:buNone/>
            </a:pPr>
            <a:endParaRPr lang="fi-FI" sz="4000" dirty="0"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fi-FI" sz="4000" dirty="0">
                <a:latin typeface="Calibri Light"/>
                <a:cs typeface="Calibri Light"/>
              </a:rPr>
              <a:t>Olet lämpimästi tervetullut mukaan digitukitoimintaan!</a:t>
            </a:r>
          </a:p>
          <a:p>
            <a:endParaRPr lang="fi-FI" sz="2400" dirty="0">
              <a:latin typeface="Calibri Light"/>
              <a:cs typeface="Calibri Light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3451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cs typeface="Calibri Light"/>
              </a:rPr>
              <a:t>Lisäinfoa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+mj-lt"/>
                <a:cs typeface="Calibri"/>
                <a:hlinkClick r:id="rId3"/>
              </a:rPr>
              <a:t>https://dvv.fi/digituki</a:t>
            </a: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Digituen sivuilta löydät oppi- ja tukimateriaaleja digituen kehittämiseksi sekä tutkittua tietoa digituen tarpeista, toimintaympäristöstä ja digiosaamisesta.</a:t>
            </a:r>
            <a:endParaRPr lang="fi-FI" dirty="0">
              <a:latin typeface="+mj-lt"/>
              <a:cs typeface="Calibri"/>
              <a:hlinkClick r:id="rId3"/>
            </a:endParaRPr>
          </a:p>
          <a:p>
            <a:r>
              <a:rPr lang="fi-FI" dirty="0">
                <a:latin typeface="+mj-lt"/>
                <a:cs typeface="Calibri"/>
                <a:hlinkClick r:id="rId4"/>
              </a:rPr>
              <a:t>https://www.facebook.com/groups/digituki</a:t>
            </a:r>
          </a:p>
          <a:p>
            <a:pPr lvl="1"/>
            <a:r>
              <a:rPr lang="fi-FI" b="0" i="0" dirty="0">
                <a:solidFill>
                  <a:srgbClr val="050505"/>
                </a:solidFill>
                <a:effectLst/>
                <a:latin typeface="+mj-lt"/>
              </a:rPr>
              <a:t>Digitukijat-ryhmä tarjoaa tietoa, tukea ja mahdollisuuden verkostoitumiseen kaikille digituen toimijoille ympäri Suomea! Tervetuloa jakamaan kokemuksia, oppimaan ja inspiroitumaan.</a:t>
            </a:r>
          </a:p>
          <a:p>
            <a:pPr lvl="1"/>
            <a:r>
              <a:rPr lang="fi-FI" b="0" i="0" dirty="0">
                <a:solidFill>
                  <a:srgbClr val="050505"/>
                </a:solidFill>
                <a:effectLst/>
                <a:latin typeface="+mj-lt"/>
              </a:rPr>
              <a:t>Ryhmän ylläpidosta vastaa Digi- ja väestötietoviraston Digituki-tiimi.</a:t>
            </a:r>
            <a:endParaRPr lang="fi-FI" dirty="0">
              <a:latin typeface="+mj-lt"/>
              <a:cs typeface="Calibri"/>
              <a:hlinkClick r:id="rId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22617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4648-822F-EBA3-F2A3-4BF03A5F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Calibri Light"/>
                <a:cs typeface="Calibri Light"/>
              </a:rPr>
              <a:t>Kymenlaakson </a:t>
            </a:r>
            <a:r>
              <a:rPr lang="en-US" err="1">
                <a:ea typeface="Calibri Light"/>
                <a:cs typeface="Calibri Light"/>
              </a:rPr>
              <a:t>Digitukiverkosto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3FDB-0A49-6424-3759-EDD9237D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124" y="2079625"/>
            <a:ext cx="2153139" cy="38238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br>
              <a:rPr lang="en-US" sz="1400" b="1">
                <a:latin typeface="Calibri Light"/>
                <a:ea typeface="Calibri"/>
                <a:cs typeface="Calibri"/>
              </a:rPr>
            </a:br>
            <a:r>
              <a:rPr lang="en-US" sz="1400" b="1">
                <a:latin typeface="Calibri Light"/>
                <a:ea typeface="Calibri"/>
                <a:cs typeface="Calibri"/>
              </a:rPr>
              <a:t>Katariina </a:t>
            </a:r>
            <a:r>
              <a:rPr lang="en-US" sz="1400" b="1" err="1">
                <a:latin typeface="Calibri Light"/>
                <a:ea typeface="Calibri"/>
                <a:cs typeface="Calibri"/>
              </a:rPr>
              <a:t>Terävä</a:t>
            </a:r>
            <a:endParaRPr lang="en-US" err="1"/>
          </a:p>
          <a:p>
            <a:pPr marL="0" indent="0" algn="ctr">
              <a:buNone/>
            </a:pPr>
            <a:r>
              <a:rPr lang="en-US" sz="1400" err="1">
                <a:latin typeface="Calibri Light"/>
                <a:ea typeface="Calibri" panose="020F0502020204030204"/>
                <a:cs typeface="Calibri" panose="020F0502020204030204"/>
              </a:rPr>
              <a:t>Projektipäällikkö</a:t>
            </a:r>
            <a:endParaRPr lang="en-US" err="1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err="1">
                <a:latin typeface="Calibri Light"/>
                <a:ea typeface="Calibri" panose="020F0502020204030204"/>
                <a:cs typeface="Calibri" panose="020F0502020204030204"/>
              </a:rPr>
              <a:t>Kouvolan</a:t>
            </a: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 </a:t>
            </a:r>
            <a:r>
              <a:rPr lang="en-US" sz="1400" err="1">
                <a:latin typeface="Calibri Light"/>
                <a:ea typeface="Calibri" panose="020F0502020204030204"/>
                <a:cs typeface="Calibri" panose="020F0502020204030204"/>
              </a:rPr>
              <a:t>kaupunki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katariina.terava@kouvola.fi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P. 040 847 7940</a:t>
            </a:r>
          </a:p>
          <a:p>
            <a:pPr marL="0" indent="0" algn="ctr">
              <a:buNone/>
            </a:pPr>
            <a:endParaRPr lang="en-US" sz="1400">
              <a:latin typeface="Calibri Ligh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A87B7-AAC9-F89C-3521-1F96B0DE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©Kymenlaakson Digituki 2023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974CBF-8633-93F7-7331-10714190D5CE}"/>
              </a:ext>
            </a:extLst>
          </p:cNvPr>
          <p:cNvSpPr txBox="1">
            <a:spLocks/>
          </p:cNvSpPr>
          <p:nvPr/>
        </p:nvSpPr>
        <p:spPr>
          <a:xfrm>
            <a:off x="2719754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Jaana Feldt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Palvelusuunnittelija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 panose="020F0502020204030204"/>
              <a:cs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Kotkan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 </a:t>
            </a: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kaupunki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 panose="020F0502020204030204"/>
              <a:cs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jaana.feldt@kotka.fi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040 640 1763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F72CAB-2F18-EC56-F225-E82CC5DB38A5}"/>
              </a:ext>
            </a:extLst>
          </p:cNvPr>
          <p:cNvSpPr txBox="1">
            <a:spLocks/>
          </p:cNvSpPr>
          <p:nvPr/>
        </p:nvSpPr>
        <p:spPr>
          <a:xfrm>
            <a:off x="7369908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Aki Ruuskanen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Digitukikoordinaattori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Kaakon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 </a:t>
            </a: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kaksikko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 panose="020F0502020204030204"/>
              <a:cs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jelppiaku@gmail.com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0343444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4348A79-6537-C0FC-C228-495BAAD78165}"/>
              </a:ext>
            </a:extLst>
          </p:cNvPr>
          <p:cNvSpPr txBox="1">
            <a:spLocks/>
          </p:cNvSpPr>
          <p:nvPr/>
        </p:nvSpPr>
        <p:spPr>
          <a:xfrm>
            <a:off x="400539" y="2081580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 Eriksson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Pyhtään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 </a:t>
            </a: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kunta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tytti.eriksson@pyhtaa.fi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050 473 5717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2C772-0CEE-E9A5-2D8B-C2A001ADD0F4}"/>
              </a:ext>
            </a:extLst>
          </p:cNvPr>
          <p:cNvSpPr txBox="1">
            <a:spLocks/>
          </p:cNvSpPr>
          <p:nvPr/>
        </p:nvSpPr>
        <p:spPr>
          <a:xfrm>
            <a:off x="5044832" y="2065948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 Iivonen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Haminan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 </a:t>
            </a:r>
            <a:r>
              <a:rPr kumimoji="0" lang="en-US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kaupunki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" panose="020F0502020204030204"/>
              <a:cs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mia.iivonen@hamina.fi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040 526 2165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4BC12E50-56E9-65BD-31F2-FD7826568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360" y="4213589"/>
            <a:ext cx="1371357" cy="1371357"/>
          </a:xfrm>
          <a:prstGeom prst="rect">
            <a:avLst/>
          </a:prstGeom>
        </p:spPr>
      </p:pic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067153-B4DC-9CEC-F5E1-4CD81A9EAA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43" y="4104530"/>
            <a:ext cx="1968454" cy="1574763"/>
          </a:xfrm>
          <a:prstGeom prst="rect">
            <a:avLst/>
          </a:prstGeom>
        </p:spPr>
      </p:pic>
      <p:pic>
        <p:nvPicPr>
          <p:cNvPr id="10" name="Kuva 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45AACC-4DE6-0D1B-534F-E9D3DE40E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431" y="4663042"/>
            <a:ext cx="2094524" cy="472449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75E200-4A7E-3920-1421-86C4F2D19F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9" y="4325815"/>
            <a:ext cx="1522533" cy="114190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623DA54E-CF91-C440-341D-18F5A0376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6" y="4240912"/>
            <a:ext cx="1521107" cy="13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9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A151980F037A49BA989FC7DFACB72D" ma:contentTypeVersion="2" ma:contentTypeDescription="Luo uusi asiakirja." ma:contentTypeScope="" ma:versionID="c6b7ff0a565a817ce8c08bae944a2522">
  <xsd:schema xmlns:xsd="http://www.w3.org/2001/XMLSchema" xmlns:xs="http://www.w3.org/2001/XMLSchema" xmlns:p="http://schemas.microsoft.com/office/2006/metadata/properties" xmlns:ns2="90f6432a-42c1-4fa6-a78e-af2a1c1bd4e2" targetNamespace="http://schemas.microsoft.com/office/2006/metadata/properties" ma:root="true" ma:fieldsID="71c4b53549f44546f4db8702428ab823" ns2:_="">
    <xsd:import namespace="90f6432a-42c1-4fa6-a78e-af2a1c1bd4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6432a-42c1-4fa6-a78e-af2a1c1bd4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AE668D-CE87-4E40-A2E4-1E3901AA2149}">
  <ds:schemaRefs>
    <ds:schemaRef ds:uri="http://purl.org/dc/elements/1.1/"/>
    <ds:schemaRef ds:uri="http://schemas.microsoft.com/office/2006/metadata/properties"/>
    <ds:schemaRef ds:uri="90f6432a-42c1-4fa6-a78e-af2a1c1bd4e2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8100F8F-E92C-447D-9A53-32A29C34E5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6A8517-E9C8-48EE-88F7-F520A926CB7D}">
  <ds:schemaRefs>
    <ds:schemaRef ds:uri="90f6432a-42c1-4fa6-a78e-af2a1c1bd4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822</Words>
  <Application>Microsoft Office PowerPoint</Application>
  <PresentationFormat>Laajakuva</PresentationFormat>
  <Paragraphs>117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Digiopastaja-koulutus Osa 5  Valmistujaiset</vt:lpstr>
      <vt:lpstr>Loppukertaus</vt:lpstr>
      <vt:lpstr>Tervetuloa mukaan toimintaan!</vt:lpstr>
      <vt:lpstr>Digituki omassa kunnassasi</vt:lpstr>
      <vt:lpstr>Onnea uusille digiopastajille!</vt:lpstr>
      <vt:lpstr>Lisäinfoa</vt:lpstr>
      <vt:lpstr>Kymenlaakson Digitukiverkosto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Kurssin päätöskerta</dc:title>
  <dc:creator>Feldt Jaana</dc:creator>
  <cp:lastModifiedBy>Feldt Jaana</cp:lastModifiedBy>
  <cp:revision>96</cp:revision>
  <dcterms:created xsi:type="dcterms:W3CDTF">2022-08-09T06:12:54Z</dcterms:created>
  <dcterms:modified xsi:type="dcterms:W3CDTF">2023-06-22T10:42:39Z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0x0101004EA151980F037A49BA989FC7DFACB72D</vt:lpwstr>
  </property>
</Properties>
</file>