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1"/>
  </p:notesMasterIdLst>
  <p:sldIdLst>
    <p:sldId id="256" r:id="rId6"/>
    <p:sldId id="257" r:id="rId7"/>
    <p:sldId id="258" r:id="rId8"/>
    <p:sldId id="260" r:id="rId9"/>
    <p:sldId id="273" r:id="rId10"/>
    <p:sldId id="262" r:id="rId11"/>
    <p:sldId id="263" r:id="rId12"/>
    <p:sldId id="264" r:id="rId13"/>
    <p:sldId id="265" r:id="rId14"/>
    <p:sldId id="266" r:id="rId15"/>
    <p:sldId id="267" r:id="rId16"/>
    <p:sldId id="269" r:id="rId17"/>
    <p:sldId id="271" r:id="rId18"/>
    <p:sldId id="259" r:id="rId19"/>
    <p:sldId id="275"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4F5E1-0513-4CC7-96E8-547A808778BD}" v="195" dt="2023-06-22T10:42:14.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82" autoAdjust="0"/>
  </p:normalViewPr>
  <p:slideViewPr>
    <p:cSldViewPr snapToGrid="0">
      <p:cViewPr varScale="1">
        <p:scale>
          <a:sx n="60" d="100"/>
          <a:sy n="60" d="100"/>
        </p:scale>
        <p:origin x="8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BC177-0C27-40DB-8C79-04D5691BE93A}" type="datetimeFigureOut">
              <a:rPr lang="fi-FI" smtClean="0"/>
              <a:t>22.6.2023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DA800-757E-42B5-A6DD-29852E66D49E}" type="slidenum">
              <a:rPr lang="fi-FI" smtClean="0"/>
              <a:t>‹#›</a:t>
            </a:fld>
            <a:endParaRPr lang="fi-FI"/>
          </a:p>
        </p:txBody>
      </p:sp>
    </p:spTree>
    <p:extLst>
      <p:ext uri="{BB962C8B-B14F-4D97-AF65-F5344CB8AC3E}">
        <p14:creationId xmlns:p14="http://schemas.microsoft.com/office/powerpoint/2010/main" val="3216122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Varaa tämän osan läpikäymiseen noin kolme tuntia. Muista tauottaa!</a:t>
            </a:r>
          </a:p>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t>Osion lopussa on mahdollisuus suorittaa </a:t>
            </a:r>
            <a:r>
              <a:rPr lang="fi-FI" b="0" i="1" dirty="0">
                <a:solidFill>
                  <a:srgbClr val="000000"/>
                </a:solidFill>
                <a:effectLst/>
                <a:latin typeface="+mj-lt"/>
              </a:rPr>
              <a:t>Digitukijan digitaidot -osaamismerkin </a:t>
            </a:r>
            <a:r>
              <a:rPr lang="fi-FI" i="1" dirty="0"/>
              <a:t>kolme jälkimmäistä osaa. Suorittamiseen tarvittava aika vaihtelee, riippuen osallistujien osaamisen tasosta. Huomioi tämä ajankäytössä ja tuen tarpeessa.</a:t>
            </a:r>
          </a:p>
        </p:txBody>
      </p:sp>
      <p:sp>
        <p:nvSpPr>
          <p:cNvPr id="4" name="Dian numeron paikkamerkki 3"/>
          <p:cNvSpPr>
            <a:spLocks noGrp="1"/>
          </p:cNvSpPr>
          <p:nvPr>
            <p:ph type="sldNum" sz="quarter" idx="5"/>
          </p:nvPr>
        </p:nvSpPr>
        <p:spPr/>
        <p:txBody>
          <a:bodyPr/>
          <a:lstStyle/>
          <a:p>
            <a:fld id="{F63DA800-757E-42B5-A6DD-29852E66D49E}" type="slidenum">
              <a:rPr lang="fi-FI" smtClean="0"/>
              <a:t>1</a:t>
            </a:fld>
            <a:endParaRPr lang="fi-FI"/>
          </a:p>
        </p:txBody>
      </p:sp>
    </p:spTree>
    <p:extLst>
      <p:ext uri="{BB962C8B-B14F-4D97-AF65-F5344CB8AC3E}">
        <p14:creationId xmlns:p14="http://schemas.microsoft.com/office/powerpoint/2010/main" val="4123636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defRPr/>
            </a:pPr>
            <a:r>
              <a:rPr lang="fi-FI" i="1" dirty="0"/>
              <a:t>Henkilön nimen ja siihen liitettävän muun tiedon yhdistämisestä syntyy tietorekisteri, jonka ylläpitoon vaaditaan rekisteröitävän suostumus.</a:t>
            </a:r>
            <a:r>
              <a:rPr lang="fi-FI" dirty="0"/>
              <a:t> </a:t>
            </a:r>
            <a:endParaRPr lang="fi-FI" dirty="0">
              <a:cs typeface="Calibri"/>
            </a:endParaRPr>
          </a:p>
          <a:p>
            <a:pPr>
              <a:defRPr/>
            </a:pPr>
            <a:r>
              <a:rPr lang="fi-FI" i="1" dirty="0"/>
              <a:t>Jotta suostumus on pätevä, sen on oltava</a:t>
            </a:r>
            <a:r>
              <a:rPr lang="fi-FI" dirty="0"/>
              <a:t> </a:t>
            </a:r>
            <a:endParaRPr lang="fi-FI" dirty="0">
              <a:cs typeface="Calibri"/>
            </a:endParaRPr>
          </a:p>
          <a:p>
            <a:pPr marL="171450" indent="-171450">
              <a:buFont typeface="Arial" panose="020B0604020202020204" pitchFamily="34" charset="0"/>
              <a:buChar char="•"/>
              <a:defRPr/>
            </a:pPr>
            <a:r>
              <a:rPr lang="fi-FI" i="1" dirty="0"/>
              <a:t>yksilöity</a:t>
            </a:r>
            <a:r>
              <a:rPr lang="fi-FI" dirty="0"/>
              <a:t> </a:t>
            </a:r>
            <a:endParaRPr lang="en-US" dirty="0"/>
          </a:p>
          <a:p>
            <a:pPr marL="171450" indent="-171450">
              <a:buFont typeface="Arial" panose="020B0604020202020204" pitchFamily="34" charset="0"/>
              <a:buChar char="•"/>
              <a:defRPr/>
            </a:pPr>
            <a:r>
              <a:rPr lang="fi-FI" i="1" dirty="0"/>
              <a:t>tietoinen</a:t>
            </a:r>
            <a:r>
              <a:rPr lang="fi-FI" dirty="0"/>
              <a:t> </a:t>
            </a:r>
            <a:endParaRPr lang="en-US" dirty="0"/>
          </a:p>
          <a:p>
            <a:pPr marL="171450" indent="-171450">
              <a:buFont typeface="Arial" panose="020B0604020202020204" pitchFamily="34" charset="0"/>
              <a:buChar char="•"/>
              <a:defRPr/>
            </a:pPr>
            <a:r>
              <a:rPr lang="fi-FI" i="1" dirty="0"/>
              <a:t>aidosti vapaaehtoinen ja</a:t>
            </a:r>
            <a:r>
              <a:rPr lang="fi-FI" dirty="0"/>
              <a:t> </a:t>
            </a:r>
            <a:endParaRPr lang="en-US" dirty="0"/>
          </a:p>
          <a:p>
            <a:pPr marL="171450" indent="-171450">
              <a:buFont typeface="Arial" panose="020B0604020202020204" pitchFamily="34" charset="0"/>
              <a:buChar char="•"/>
              <a:defRPr/>
            </a:pPr>
            <a:r>
              <a:rPr lang="fi-FI" i="1" dirty="0"/>
              <a:t>yksiselitteinen tahdonilmaisu.</a:t>
            </a:r>
            <a:r>
              <a:rPr lang="fi-FI" dirty="0"/>
              <a:t> </a:t>
            </a:r>
            <a:endParaRPr lang="fi-FI" dirty="0">
              <a:cs typeface="Calibri"/>
            </a:endParaRPr>
          </a:p>
          <a:p>
            <a:r>
              <a:rPr lang="fi-FI" i="1" dirty="0"/>
              <a:t>Rekisteröity voi antaa suostumuksen ennalta määriteltyyn, nimenomaiseen ja lailliseen tarkoitukseen. Jos henkilötietojen käsittelyn tarkoitus muuttuu, muistuttakaa, että on pyydettävä uusi suostumus ennen käsittelyn aloittamista.</a:t>
            </a:r>
            <a:r>
              <a:rPr lang="fi-FI" dirty="0"/>
              <a:t> </a:t>
            </a:r>
            <a:r>
              <a:rPr lang="fi-FI" i="1" dirty="0"/>
              <a:t>Omaan käyttöön esim. sähköpostiluettelon tekeminen ei vaadi lupaa.</a:t>
            </a:r>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10</a:t>
            </a:fld>
            <a:endParaRPr lang="fi-FI"/>
          </a:p>
        </p:txBody>
      </p:sp>
    </p:spTree>
    <p:extLst>
      <p:ext uri="{BB962C8B-B14F-4D97-AF65-F5344CB8AC3E}">
        <p14:creationId xmlns:p14="http://schemas.microsoft.com/office/powerpoint/2010/main" val="3794837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sz="1200" i="1" dirty="0">
                <a:latin typeface="Calibri"/>
                <a:cs typeface="Calibri"/>
              </a:rPr>
              <a:t>Evästeet ovat </a:t>
            </a:r>
            <a:r>
              <a:rPr lang="fi-FI" i="1" dirty="0">
                <a:latin typeface="Calibri"/>
                <a:cs typeface="Calibri"/>
              </a:rPr>
              <a:t>verkkosivustojen</a:t>
            </a:r>
            <a:r>
              <a:rPr lang="fi-FI" sz="1200" i="1" dirty="0">
                <a:latin typeface="Calibri"/>
                <a:cs typeface="Calibri"/>
              </a:rPr>
              <a:t> luomia tiedostoja. Ne helpottavat verkossa liikkumistasi tallentamalla selaustietoja. Evästeiden avulla sivustot voivat pitää sinut sisään kirjautuneena, muistaa asetuksesi ja antaa sinulle paikallisia tietoja sijaintisi perusteella. </a:t>
            </a:r>
            <a:r>
              <a:rPr lang="fi-FI" i="1" dirty="0">
                <a:latin typeface="Calibri"/>
                <a:cs typeface="Calibri"/>
              </a:rPr>
              <a:t>Muistuta, ettei evästeitä ole pakko hyväksyä.</a:t>
            </a:r>
            <a:endParaRPr lang="fi-FI" dirty="0">
              <a:latin typeface="Calibri"/>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11</a:t>
            </a:fld>
            <a:endParaRPr lang="fi-FI"/>
          </a:p>
        </p:txBody>
      </p:sp>
    </p:spTree>
    <p:extLst>
      <p:ext uri="{BB962C8B-B14F-4D97-AF65-F5344CB8AC3E}">
        <p14:creationId xmlns:p14="http://schemas.microsoft.com/office/powerpoint/2010/main" val="3674745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Yksittäisen kansalaisen halventaminen julkisuudessa välineestä riippumatta esim. nimittämällä tai haukkumalla voi täyttää kunnianloukkauskriteeristön. Kaikki tapaukset tutkitaan yksilöllisesti.</a:t>
            </a:r>
          </a:p>
          <a:p>
            <a:r>
              <a:rPr lang="fi-FI" i="1" dirty="0"/>
              <a:t>Yksityishenkilöiden kunniaa suojataan rikoslailla. Esim. perättömän väitteen esittäminen toisesta Facebookissa voi syyllistää esittäjän kunnianloukkaukseen. </a:t>
            </a:r>
          </a:p>
          <a:p>
            <a:r>
              <a:rPr lang="fi-FI" i="1" dirty="0"/>
              <a:t>Kunnianloukkausta koskeva sääntely suojaa ainoastaan yksityishenkilöitä, joten esimerkiksi yhdistys ei voi olla kunnianloukkausrikoksen asianomistajana. Mutta ”missä on raja”, milloin asia koskee yhdistystä ja milloin sen jäsentä?</a:t>
            </a:r>
          </a:p>
          <a:p>
            <a:r>
              <a:rPr lang="fi-FI" i="1" dirty="0"/>
              <a:t>Kunnianloukkausten kriteereiden täyttymisestä voidaan todeta, että jos julkaisuun ei voi osoittaa mitään todistettua faktaa kannattaa miettiä tarkkaan, että kannattaako asiaa kommentoida lainkaan julkisesti.</a:t>
            </a:r>
          </a:p>
          <a:p>
            <a:r>
              <a:rPr lang="fi-FI" i="1" dirty="0"/>
              <a:t>Kunnianloukkauksesta voi olla seuraamuksena rangaistusvaatimus- ja vahingonkorvausprosessi, joista oikeus päättää tapauskohtaisesti. </a:t>
            </a: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12</a:t>
            </a:fld>
            <a:endParaRPr lang="fi-FI"/>
          </a:p>
        </p:txBody>
      </p:sp>
    </p:spTree>
    <p:extLst>
      <p:ext uri="{BB962C8B-B14F-4D97-AF65-F5344CB8AC3E}">
        <p14:creationId xmlns:p14="http://schemas.microsoft.com/office/powerpoint/2010/main" val="2938720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Vapaaehtoinen tehtävä.</a:t>
            </a:r>
          </a:p>
        </p:txBody>
      </p:sp>
      <p:sp>
        <p:nvSpPr>
          <p:cNvPr id="4" name="Dian numeron paikkamerkki 3"/>
          <p:cNvSpPr>
            <a:spLocks noGrp="1"/>
          </p:cNvSpPr>
          <p:nvPr>
            <p:ph type="sldNum" sz="quarter" idx="5"/>
          </p:nvPr>
        </p:nvSpPr>
        <p:spPr/>
        <p:txBody>
          <a:bodyPr/>
          <a:lstStyle/>
          <a:p>
            <a:fld id="{F63DA800-757E-42B5-A6DD-29852E66D49E}" type="slidenum">
              <a:rPr lang="fi-FI" smtClean="0"/>
              <a:t>14</a:t>
            </a:fld>
            <a:endParaRPr lang="fi-FI"/>
          </a:p>
        </p:txBody>
      </p:sp>
    </p:spTree>
    <p:extLst>
      <p:ext uri="{BB962C8B-B14F-4D97-AF65-F5344CB8AC3E}">
        <p14:creationId xmlns:p14="http://schemas.microsoft.com/office/powerpoint/2010/main" val="291394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i="1" dirty="0">
                <a:solidFill>
                  <a:schemeClr val="dk1"/>
                </a:solidFill>
              </a:rPr>
              <a:t>Digimaailman turvallisuus on vahvasti digitaalisten palvelujen käyttäjien harteilla. Huolellinen älylaitteiden turvallisuusohjelmien ajan tasalla pitäminen on tärkeä turvallisuustekijä. </a:t>
            </a:r>
            <a:endParaRPr lang="fi-FI" i="1" dirty="0">
              <a:solidFill>
                <a:schemeClr val="dk1"/>
              </a:solidFill>
              <a:cs typeface="Calibri"/>
            </a:endParaRPr>
          </a:p>
          <a:p>
            <a:pPr marL="0" lvl="0" indent="0" algn="l" rtl="0">
              <a:lnSpc>
                <a:spcPct val="100000"/>
              </a:lnSpc>
              <a:spcBef>
                <a:spcPts val="0"/>
              </a:spcBef>
              <a:spcAft>
                <a:spcPts val="0"/>
              </a:spcAft>
              <a:buSzPts val="1100"/>
              <a:buNone/>
            </a:pPr>
            <a:r>
              <a:rPr lang="fi-FI" i="1" dirty="0">
                <a:solidFill>
                  <a:schemeClr val="dk1"/>
                </a:solidFill>
              </a:rPr>
              <a:t>Turvallinen selailu netissä on käyttäjän vastuulla. Tärkein vastuu on laitteiden tietoturvasta huolehtiminen.</a:t>
            </a:r>
            <a:endParaRPr lang="fi-FI" i="1" dirty="0">
              <a:solidFill>
                <a:schemeClr val="dk1"/>
              </a:solidFill>
              <a:cs typeface="Calibri"/>
            </a:endParaRPr>
          </a:p>
          <a:p>
            <a:pPr>
              <a:buSzPts val="1100"/>
            </a:pPr>
            <a:r>
              <a:rPr lang="fi-FI" i="1" dirty="0">
                <a:solidFill>
                  <a:schemeClr val="dk1"/>
                </a:solidFill>
              </a:rPr>
              <a:t>Toinen merkittävä tietoturvatekijä on omien tärkeiden tiedostojen tallentaminen ja varmuuskopioiminen siten, jotta ne säilyvät turvassa, vaikka esim. tietokone rikkoutuisi tai talo palaisi. </a:t>
            </a:r>
            <a:endParaRPr lang="fi-FI" i="1" dirty="0">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2</a:t>
            </a:fld>
            <a:endParaRPr lang="fi-FI"/>
          </a:p>
        </p:txBody>
      </p:sp>
    </p:spTree>
    <p:extLst>
      <p:ext uri="{BB962C8B-B14F-4D97-AF65-F5344CB8AC3E}">
        <p14:creationId xmlns:p14="http://schemas.microsoft.com/office/powerpoint/2010/main" val="314879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Viranomaiset tai pankkien edustajat eivät koskaan pyydä puhelimitse, tekstiviestillä tai sähköpostilla henkilö- tai pankkitietoja. Jos epäilet tulleesi huijatuksi, tee rikosilmoitus poliisille ja ilmoita asiasta välittömästi myös pankille. Pankkikortin voi itse sulkea, samoin puhelinliittymän.</a:t>
            </a:r>
            <a:endParaRPr lang="fi-FI" i="1" dirty="0">
              <a:cs typeface="Calibri"/>
            </a:endParaRPr>
          </a:p>
          <a:p>
            <a:pPr>
              <a:buSzPts val="1100"/>
            </a:pPr>
            <a:endParaRPr lang="fi-FI" i="1" dirty="0">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3</a:t>
            </a:fld>
            <a:endParaRPr lang="fi-FI"/>
          </a:p>
        </p:txBody>
      </p:sp>
    </p:spTree>
    <p:extLst>
      <p:ext uri="{BB962C8B-B14F-4D97-AF65-F5344CB8AC3E}">
        <p14:creationId xmlns:p14="http://schemas.microsoft.com/office/powerpoint/2010/main" val="3542912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i="1" dirty="0">
                <a:solidFill>
                  <a:schemeClr val="dk1"/>
                </a:solidFill>
              </a:rPr>
              <a:t>Muistuta kirjautumisen vaaroista. Kannusta etsimään tietoa sekä kysymään neuvoa.</a:t>
            </a:r>
            <a:r>
              <a:rPr lang="fi-FI" i="1" dirty="0">
                <a:solidFill>
                  <a:schemeClr val="dk1"/>
                </a:solidFill>
                <a:cs typeface="Calibri"/>
              </a:rPr>
              <a:t> </a:t>
            </a:r>
            <a:r>
              <a:rPr lang="fi-FI" i="1" dirty="0">
                <a:solidFill>
                  <a:schemeClr val="dk1"/>
                </a:solidFill>
              </a:rPr>
              <a:t>Vastuullisuutta tarvitaan kaikilla elämän aloilla. </a:t>
            </a:r>
            <a:endParaRPr lang="fi-FI" i="1" dirty="0">
              <a:solidFill>
                <a:schemeClr val="dk1"/>
              </a:solidFill>
              <a:cs typeface="Calibri" panose="020F0502020204030204"/>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4</a:t>
            </a:fld>
            <a:endParaRPr lang="fi-FI"/>
          </a:p>
        </p:txBody>
      </p:sp>
    </p:spTree>
    <p:extLst>
      <p:ext uri="{BB962C8B-B14F-4D97-AF65-F5344CB8AC3E}">
        <p14:creationId xmlns:p14="http://schemas.microsoft.com/office/powerpoint/2010/main" val="324232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defRPr/>
            </a:pPr>
            <a:r>
              <a:rPr lang="fi-FI" i="1" dirty="0">
                <a:solidFill>
                  <a:prstClr val="black"/>
                </a:solidFill>
                <a:latin typeface="Calibri" panose="020F0502020204030204"/>
                <a:cs typeface="Calibri"/>
              </a:rPr>
              <a:t>Muistuta käytöstavoista  myös netissä. Netiketti kannattaa hallita. Muistuta myös tekijänoikeuksista! </a:t>
            </a:r>
            <a:endParaRPr lang="fi-FI"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Katsokaa liitteistä Hyvä tavat somen käytössä –linkkiä</a:t>
            </a:r>
            <a:r>
              <a:rPr lang="fi-FI" i="1" dirty="0">
                <a:solidFill>
                  <a:prstClr val="black"/>
                </a:solidFill>
                <a:latin typeface="Calibri" panose="020F0502020204030204"/>
              </a:rPr>
              <a:t>.</a:t>
            </a:r>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5</a:t>
            </a:fld>
            <a:endParaRPr lang="fi-FI"/>
          </a:p>
        </p:txBody>
      </p:sp>
    </p:spTree>
    <p:extLst>
      <p:ext uri="{BB962C8B-B14F-4D97-AF65-F5344CB8AC3E}">
        <p14:creationId xmlns:p14="http://schemas.microsoft.com/office/powerpoint/2010/main" val="2554174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solidFill>
                  <a:schemeClr val="dk1"/>
                </a:solidFill>
              </a:rPr>
              <a:t>Vahvoja tunnistautumiskeinoja on käytettävissä monenlaisia, joten on tärkeää aina tutustua palvelun tarjoajan antamiin ohjeisiin niiden käytöstä. Millaisia tunnistautumiskeinoja sinä olet käyttänyt netissä?</a:t>
            </a: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6</a:t>
            </a:fld>
            <a:endParaRPr lang="fi-FI"/>
          </a:p>
        </p:txBody>
      </p:sp>
    </p:spTree>
    <p:extLst>
      <p:ext uri="{BB962C8B-B14F-4D97-AF65-F5344CB8AC3E}">
        <p14:creationId xmlns:p14="http://schemas.microsoft.com/office/powerpoint/2010/main" val="564544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i="1" dirty="0"/>
              <a:t>Paras suoja huijauksia vastaan on oma </a:t>
            </a:r>
            <a:r>
              <a:rPr lang="fi-FI" i="1" dirty="0"/>
              <a:t>huolellisuus. Suosittele ottamaa selvää</a:t>
            </a:r>
            <a:r>
              <a:rPr lang="fi-FI" sz="1200" i="1" dirty="0"/>
              <a:t> </a:t>
            </a:r>
            <a:r>
              <a:rPr lang="fi-FI" i="1" dirty="0"/>
              <a:t>kauppiaasta</a:t>
            </a:r>
            <a:r>
              <a:rPr lang="fi-FI" sz="1200" i="1" dirty="0"/>
              <a:t>, josta pitää löytyä tuotteen lisäksi muutakin kuin sähköpostiosoite. </a:t>
            </a:r>
            <a:r>
              <a:rPr lang="fi-FI" i="1" dirty="0"/>
              <a:t>Kotiläksynä voi käydä tutkimassa</a:t>
            </a:r>
            <a:r>
              <a:rPr lang="fi-FI" sz="1200" i="1" dirty="0"/>
              <a:t> uusin tieto verkkokaupoista www.ecc.fi –sivuilta.</a:t>
            </a:r>
            <a:r>
              <a:rPr lang="fi-FI" sz="1200" i="1" dirty="0">
                <a:latin typeface="+mn-lt"/>
              </a:rPr>
              <a:t> </a:t>
            </a:r>
            <a:r>
              <a:rPr lang="fi-FI" sz="1200" i="1" dirty="0">
                <a:latin typeface="+mj-lt"/>
              </a:rPr>
              <a:t>Lisäinfoa: Katsokaa Liitteet ja lisätietoa -dian linkit</a:t>
            </a:r>
            <a:endParaRPr lang="fi-FI" sz="1200" i="1" dirty="0">
              <a:latin typeface="+mj-lt"/>
              <a:cs typeface="Calibri Light"/>
            </a:endParaRP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7</a:t>
            </a:fld>
            <a:endParaRPr lang="fi-FI"/>
          </a:p>
        </p:txBody>
      </p:sp>
    </p:spTree>
    <p:extLst>
      <p:ext uri="{BB962C8B-B14F-4D97-AF65-F5344CB8AC3E}">
        <p14:creationId xmlns:p14="http://schemas.microsoft.com/office/powerpoint/2010/main" val="2118148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i="1" dirty="0"/>
              <a:t>Muistuta tietosuojasta ja sen tärkeydestä opastettaville. Kenenkään henkilötietoja tai kuvia ilman henkilön antamaa suostumusta saa julkaista. Tätä ohjetta kannattaa noudattaa kaikessa julkaisutoiminnassa. Rekisteriluvat ym. Koskevat  myös yhdistyksiä ja yhteisöjä, joten niiden osalta tulee aina asia selvittää järjestön sisällä erikseen. </a:t>
            </a:r>
            <a:r>
              <a:rPr lang="fi-FI" b="1" i="1" dirty="0"/>
              <a:t>Älä kerää tai tallenna opastettavien henkilöiden henkilö- tai yhteystietoja. Tutustu myös tietosuojaselosteeseen, jos teille on digituelle sellainen tehty.</a:t>
            </a:r>
            <a:endParaRPr lang="fi-FI" dirty="0"/>
          </a:p>
          <a:p>
            <a:pPr>
              <a:buSzPts val="1100"/>
            </a:pPr>
            <a:endParaRPr lang="fi-FI" i="1" dirty="0">
              <a:cs typeface="Calibri"/>
            </a:endParaRP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8</a:t>
            </a:fld>
            <a:endParaRPr lang="fi-FI"/>
          </a:p>
        </p:txBody>
      </p:sp>
    </p:spTree>
    <p:extLst>
      <p:ext uri="{BB962C8B-B14F-4D97-AF65-F5344CB8AC3E}">
        <p14:creationId xmlns:p14="http://schemas.microsoft.com/office/powerpoint/2010/main" val="4191921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On tärkeä muistaa, että kenenkään henkilön nimeä, osoitetta yms., joka koskee hänen henkilökohtaista tietoansa ei saa julkaista ilman lupaa. </a:t>
            </a:r>
            <a:br>
              <a:rPr lang="fi-FI" i="1" dirty="0"/>
            </a:br>
            <a:r>
              <a:rPr lang="fi-FI" i="1" dirty="0"/>
              <a:t>Vihje sähköpostin käyttöön etenkin ryhmäposteissa: kannattaa käyttää piilotettua postituslistaa, jos listalla on henkilöitä, joiden tietojen julkaisuun ei ole suostumusta. Korosta, että digitukitilanteessa henkilö kirjaa aina itse omat tunnuksensa kaikissa tunnistautumistilanteissa.</a:t>
            </a:r>
            <a:endParaRPr lang="fi-FI" dirty="0">
              <a:cs typeface="Calibri"/>
            </a:endParaRPr>
          </a:p>
          <a:p>
            <a:pPr>
              <a:buSzPts val="1100"/>
            </a:pPr>
            <a:endParaRPr lang="fi-FI" i="1" dirty="0">
              <a:cs typeface="Calibri"/>
            </a:endParaRPr>
          </a:p>
          <a:p>
            <a:pPr marL="0" lvl="0" indent="0" algn="l" rtl="0">
              <a:lnSpc>
                <a:spcPct val="100000"/>
              </a:lnSpc>
              <a:spcBef>
                <a:spcPts val="0"/>
              </a:spcBef>
              <a:spcAft>
                <a:spcPts val="0"/>
              </a:spcAft>
              <a:buSzPts val="1100"/>
              <a:buNone/>
            </a:pPr>
            <a:endParaRPr lang="fi-FI" i="1" dirty="0">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9</a:t>
            </a:fld>
            <a:endParaRPr lang="fi-FI"/>
          </a:p>
        </p:txBody>
      </p:sp>
    </p:spTree>
    <p:extLst>
      <p:ext uri="{BB962C8B-B14F-4D97-AF65-F5344CB8AC3E}">
        <p14:creationId xmlns:p14="http://schemas.microsoft.com/office/powerpoint/2010/main" val="1081883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60C79F-C9B4-46D6-27EB-A9B5A9A28AE9}"/>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5AEED298-208C-C572-FB03-DAA4F4933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94D6C21-4305-5AB2-F9C8-B6E0790D6CCE}"/>
              </a:ext>
            </a:extLst>
          </p:cNvPr>
          <p:cNvSpPr>
            <a:spLocks noGrp="1"/>
          </p:cNvSpPr>
          <p:nvPr>
            <p:ph type="dt" sz="half" idx="10"/>
          </p:nvPr>
        </p:nvSpPr>
        <p:spPr/>
        <p:txBody>
          <a:bodyPr/>
          <a:lstStyle/>
          <a:p>
            <a:fld id="{9ADFE001-7C2A-47B1-A81E-57892650AE41}" type="datetime1">
              <a:rPr lang="fi-FI" smtClean="0"/>
              <a:t>22.6.2023</a:t>
            </a:fld>
            <a:endParaRPr lang="fi-FI"/>
          </a:p>
        </p:txBody>
      </p:sp>
      <p:sp>
        <p:nvSpPr>
          <p:cNvPr id="5" name="Alatunnisteen paikkamerkki 4">
            <a:extLst>
              <a:ext uri="{FF2B5EF4-FFF2-40B4-BE49-F238E27FC236}">
                <a16:creationId xmlns:a16="http://schemas.microsoft.com/office/drawing/2014/main" id="{6242B8FF-2079-FC1E-560A-01E03CCC5EE9}"/>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A8D22FCD-670B-F17E-2BEA-46FDE7A8A22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77524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A0294C-CF2C-34E9-071D-D4BCABE38EC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662BBEF2-E53E-F148-FAA3-9C5D0F883A6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343D461-6220-AE3F-1356-1B49270FEE66}"/>
              </a:ext>
            </a:extLst>
          </p:cNvPr>
          <p:cNvSpPr>
            <a:spLocks noGrp="1"/>
          </p:cNvSpPr>
          <p:nvPr>
            <p:ph type="dt" sz="half" idx="10"/>
          </p:nvPr>
        </p:nvSpPr>
        <p:spPr/>
        <p:txBody>
          <a:bodyPr/>
          <a:lstStyle/>
          <a:p>
            <a:fld id="{4421D60B-9A3F-4F7D-AC27-6924B8FB6B34}" type="datetime1">
              <a:rPr lang="fi-FI" smtClean="0"/>
              <a:t>22.6.2023</a:t>
            </a:fld>
            <a:endParaRPr lang="fi-FI"/>
          </a:p>
        </p:txBody>
      </p:sp>
      <p:sp>
        <p:nvSpPr>
          <p:cNvPr id="5" name="Alatunnisteen paikkamerkki 4">
            <a:extLst>
              <a:ext uri="{FF2B5EF4-FFF2-40B4-BE49-F238E27FC236}">
                <a16:creationId xmlns:a16="http://schemas.microsoft.com/office/drawing/2014/main" id="{7C8D19B2-ABA7-6CB6-FE73-1389F6085A46}"/>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1F73EFD8-FE92-5D83-67DB-BC7A11C1CA40}"/>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40549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67C34C7E-34A8-72BA-0462-5CBC9223A37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1D689654-4537-AA1E-7847-422E588148AF}"/>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3F2C8DF-E05C-5F32-081F-75318F05C0F8}"/>
              </a:ext>
            </a:extLst>
          </p:cNvPr>
          <p:cNvSpPr>
            <a:spLocks noGrp="1"/>
          </p:cNvSpPr>
          <p:nvPr>
            <p:ph type="dt" sz="half" idx="10"/>
          </p:nvPr>
        </p:nvSpPr>
        <p:spPr/>
        <p:txBody>
          <a:bodyPr/>
          <a:lstStyle/>
          <a:p>
            <a:fld id="{13718E85-CC22-4262-9B1E-5F291448A4CA}" type="datetime1">
              <a:rPr lang="fi-FI" smtClean="0"/>
              <a:t>22.6.2023</a:t>
            </a:fld>
            <a:endParaRPr lang="fi-FI"/>
          </a:p>
        </p:txBody>
      </p:sp>
      <p:sp>
        <p:nvSpPr>
          <p:cNvPr id="5" name="Alatunnisteen paikkamerkki 4">
            <a:extLst>
              <a:ext uri="{FF2B5EF4-FFF2-40B4-BE49-F238E27FC236}">
                <a16:creationId xmlns:a16="http://schemas.microsoft.com/office/drawing/2014/main" id="{3002E81C-3816-EC15-F779-AE1FA72FEE5D}"/>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5D6F4500-D071-BD79-C469-D96ECC5823D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28451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BA480428-698D-4154-A8B6-F1702A863BF3}" type="datetime1">
              <a:rPr lang="fi-FI" smtClean="0"/>
              <a:t>22.6.2023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407589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6D4235D4-0070-4B2A-A21D-079A38B217B2}" type="datetime1">
              <a:rPr lang="fi-FI" smtClean="0"/>
              <a:t>22.6.2023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563575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99CBCF5D-97E8-4833-B44E-3051CEE72A3F}" type="datetime1">
              <a:rPr lang="fi-FI" smtClean="0"/>
              <a:t>22.6.2023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911946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F8EA08ED-A6B0-4DAD-8F2B-2D4138683772}" type="datetime1">
              <a:rPr lang="fi-FI" smtClean="0"/>
              <a:t>22.6.2023</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967838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B96A65C3-1D52-4F30-9AAB-FA1969C5124B}" type="datetime1">
              <a:rPr lang="fi-FI" smtClean="0"/>
              <a:t>22.6.2023</a:t>
            </a:fld>
            <a:endParaRPr lang="fi-FI"/>
          </a:p>
        </p:txBody>
      </p:sp>
      <p:sp>
        <p:nvSpPr>
          <p:cNvPr id="8" name="Alatunnisteen paikkamerkki 7"/>
          <p:cNvSpPr>
            <a:spLocks noGrp="1"/>
          </p:cNvSpPr>
          <p:nvPr>
            <p:ph type="ftr" sz="quarter" idx="11"/>
          </p:nvPr>
        </p:nvSpPr>
        <p:spPr/>
        <p:txBody>
          <a:bodyPr/>
          <a:lstStyle/>
          <a:p>
            <a:r>
              <a:rPr lang="fi-FI"/>
              <a:t>©Kymenlaakson Digituki 2023</a:t>
            </a:r>
          </a:p>
        </p:txBody>
      </p:sp>
      <p:sp>
        <p:nvSpPr>
          <p:cNvPr id="9" name="Dian numeron paikkamerkki 8"/>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195195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CEB1E455-4C26-4D7A-BBFF-2B23A484D751}" type="datetime1">
              <a:rPr lang="fi-FI" smtClean="0"/>
              <a:t>22.6.2023</a:t>
            </a:fld>
            <a:endParaRPr lang="fi-FI"/>
          </a:p>
        </p:txBody>
      </p:sp>
      <p:sp>
        <p:nvSpPr>
          <p:cNvPr id="4" name="Alatunnisteen paikkamerkki 3"/>
          <p:cNvSpPr>
            <a:spLocks noGrp="1"/>
          </p:cNvSpPr>
          <p:nvPr>
            <p:ph type="ftr" sz="quarter" idx="11"/>
          </p:nvPr>
        </p:nvSpPr>
        <p:spPr/>
        <p:txBody>
          <a:bodyPr/>
          <a:lstStyle/>
          <a:p>
            <a:r>
              <a:rPr lang="fi-FI"/>
              <a:t>©Kymenlaakson Digituki 2023</a:t>
            </a:r>
          </a:p>
        </p:txBody>
      </p:sp>
      <p:sp>
        <p:nvSpPr>
          <p:cNvPr id="5" name="Dian numeron paikkamerkki 4"/>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226473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08285EF0-0F11-4BB2-A49E-4BADC5B6D0F1}" type="datetime1">
              <a:rPr lang="fi-FI" smtClean="0"/>
              <a:t>22.6.2023</a:t>
            </a:fld>
            <a:endParaRPr lang="fi-FI"/>
          </a:p>
        </p:txBody>
      </p:sp>
      <p:sp>
        <p:nvSpPr>
          <p:cNvPr id="3" name="Alatunnisteen paikkamerkki 2"/>
          <p:cNvSpPr>
            <a:spLocks noGrp="1"/>
          </p:cNvSpPr>
          <p:nvPr>
            <p:ph type="ftr" sz="quarter" idx="11"/>
          </p:nvPr>
        </p:nvSpPr>
        <p:spPr/>
        <p:txBody>
          <a:bodyPr/>
          <a:lstStyle/>
          <a:p>
            <a:r>
              <a:rPr lang="fi-FI"/>
              <a:t>©Kymenlaakson Digituki 2023</a:t>
            </a:r>
          </a:p>
        </p:txBody>
      </p:sp>
      <p:sp>
        <p:nvSpPr>
          <p:cNvPr id="4" name="Dian numeron paikkamerkki 3"/>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709764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A305D363-E76F-4805-9251-4D79D88DE1F7}" type="datetime1">
              <a:rPr lang="fi-FI" smtClean="0"/>
              <a:t>22.6.2023</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96518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039D04-AADC-6FED-E303-C325F9A8A20B}"/>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FA92707-4316-0FE6-D383-419786B2AEB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15DA5DF-8A1D-1848-AD3B-8ADC64684988}"/>
              </a:ext>
            </a:extLst>
          </p:cNvPr>
          <p:cNvSpPr>
            <a:spLocks noGrp="1"/>
          </p:cNvSpPr>
          <p:nvPr>
            <p:ph type="dt" sz="half" idx="10"/>
          </p:nvPr>
        </p:nvSpPr>
        <p:spPr/>
        <p:txBody>
          <a:bodyPr/>
          <a:lstStyle/>
          <a:p>
            <a:fld id="{31C8AAE6-F7EE-48B1-B905-276ECF2CC7E7}" type="datetime1">
              <a:rPr lang="fi-FI" smtClean="0"/>
              <a:t>22.6.2023</a:t>
            </a:fld>
            <a:endParaRPr lang="fi-FI"/>
          </a:p>
        </p:txBody>
      </p:sp>
      <p:sp>
        <p:nvSpPr>
          <p:cNvPr id="5" name="Alatunnisteen paikkamerkki 4">
            <a:extLst>
              <a:ext uri="{FF2B5EF4-FFF2-40B4-BE49-F238E27FC236}">
                <a16:creationId xmlns:a16="http://schemas.microsoft.com/office/drawing/2014/main" id="{75DC036F-CCB9-85E8-865C-67F62926A7DC}"/>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716BA326-3166-3F67-C98A-1D0200D6C66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4109561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9398E421-4251-4B65-BEA2-D5282C476E9B}" type="datetime1">
              <a:rPr lang="fi-FI" smtClean="0"/>
              <a:t>22.6.2023</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846643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95DE1D82-EE11-49FE-9875-9308C648FFC8}" type="datetime1">
              <a:rPr lang="fi-FI" smtClean="0"/>
              <a:t>22.6.2023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513586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58B8E6C1-A635-4DB9-B67D-4CA6531DD946}" type="datetime1">
              <a:rPr lang="fi-FI" smtClean="0"/>
              <a:t>22.6.2023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25371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71DD09-96EB-F88F-93C2-FFA9BB7541C7}"/>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0D6A467-C919-F6EF-79E6-2634C29FFE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D3F58D70-55D2-CC26-C6EA-65B59788ABEE}"/>
              </a:ext>
            </a:extLst>
          </p:cNvPr>
          <p:cNvSpPr>
            <a:spLocks noGrp="1"/>
          </p:cNvSpPr>
          <p:nvPr>
            <p:ph type="dt" sz="half" idx="10"/>
          </p:nvPr>
        </p:nvSpPr>
        <p:spPr/>
        <p:txBody>
          <a:bodyPr/>
          <a:lstStyle/>
          <a:p>
            <a:fld id="{DF2D7F6C-86A3-4216-A2DB-9925FD64DEA3}" type="datetime1">
              <a:rPr lang="fi-FI" smtClean="0"/>
              <a:t>22.6.2023</a:t>
            </a:fld>
            <a:endParaRPr lang="fi-FI"/>
          </a:p>
        </p:txBody>
      </p:sp>
      <p:sp>
        <p:nvSpPr>
          <p:cNvPr id="5" name="Alatunnisteen paikkamerkki 4">
            <a:extLst>
              <a:ext uri="{FF2B5EF4-FFF2-40B4-BE49-F238E27FC236}">
                <a16:creationId xmlns:a16="http://schemas.microsoft.com/office/drawing/2014/main" id="{B5DF43C3-B075-DF4A-C7BC-8697595D1E4C}"/>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D79E2BD9-4305-2FF4-7223-0C65C3952985}"/>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373259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C1E43D-894C-8D3C-1611-F7C54610149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C18F42E-FF15-DA2E-BF6A-E73106DF6CF3}"/>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0BDA8E7-1C66-3970-6671-52CA6095BA7B}"/>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7AD669E2-2BAD-58B6-1506-0473266D49EB}"/>
              </a:ext>
            </a:extLst>
          </p:cNvPr>
          <p:cNvSpPr>
            <a:spLocks noGrp="1"/>
          </p:cNvSpPr>
          <p:nvPr>
            <p:ph type="dt" sz="half" idx="10"/>
          </p:nvPr>
        </p:nvSpPr>
        <p:spPr/>
        <p:txBody>
          <a:bodyPr/>
          <a:lstStyle/>
          <a:p>
            <a:fld id="{4AA402C6-4B73-435F-8D98-8BED67428917}" type="datetime1">
              <a:rPr lang="fi-FI" smtClean="0"/>
              <a:t>22.6.2023</a:t>
            </a:fld>
            <a:endParaRPr lang="fi-FI"/>
          </a:p>
        </p:txBody>
      </p:sp>
      <p:sp>
        <p:nvSpPr>
          <p:cNvPr id="6" name="Alatunnisteen paikkamerkki 5">
            <a:extLst>
              <a:ext uri="{FF2B5EF4-FFF2-40B4-BE49-F238E27FC236}">
                <a16:creationId xmlns:a16="http://schemas.microsoft.com/office/drawing/2014/main" id="{D09B6B04-0B96-DA43-24D4-192E03E8C9B6}"/>
              </a:ext>
            </a:extLst>
          </p:cNvPr>
          <p:cNvSpPr>
            <a:spLocks noGrp="1"/>
          </p:cNvSpPr>
          <p:nvPr>
            <p:ph type="ftr" sz="quarter" idx="11"/>
          </p:nvPr>
        </p:nvSpPr>
        <p:spPr/>
        <p:txBody>
          <a:bodyPr/>
          <a:lstStyle/>
          <a:p>
            <a:r>
              <a:rPr lang="fi-FI"/>
              <a:t>©Kymenlaakson Digituki 2023</a:t>
            </a:r>
          </a:p>
        </p:txBody>
      </p:sp>
      <p:sp>
        <p:nvSpPr>
          <p:cNvPr id="7" name="Dian numeron paikkamerkki 6">
            <a:extLst>
              <a:ext uri="{FF2B5EF4-FFF2-40B4-BE49-F238E27FC236}">
                <a16:creationId xmlns:a16="http://schemas.microsoft.com/office/drawing/2014/main" id="{45BF9034-3409-E0DF-6A87-238A49B81A76}"/>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58428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4B6063-4463-8965-6E14-027FEA738735}"/>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0683FA68-C986-8CB9-31E0-F5460673C1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234619F-5CC3-970E-DE29-FAFE24780235}"/>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5CB539ED-0B29-D938-33D1-9A436F763B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145891F-06B4-A1EF-791B-5E095B30910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7664FBD5-1070-E5AC-DFC1-A1CA52CE6085}"/>
              </a:ext>
            </a:extLst>
          </p:cNvPr>
          <p:cNvSpPr>
            <a:spLocks noGrp="1"/>
          </p:cNvSpPr>
          <p:nvPr>
            <p:ph type="dt" sz="half" idx="10"/>
          </p:nvPr>
        </p:nvSpPr>
        <p:spPr/>
        <p:txBody>
          <a:bodyPr/>
          <a:lstStyle/>
          <a:p>
            <a:fld id="{C1942133-83BF-43CB-95E4-38CB84B45A52}" type="datetime1">
              <a:rPr lang="fi-FI" smtClean="0"/>
              <a:t>22.6.2023</a:t>
            </a:fld>
            <a:endParaRPr lang="fi-FI"/>
          </a:p>
        </p:txBody>
      </p:sp>
      <p:sp>
        <p:nvSpPr>
          <p:cNvPr id="8" name="Alatunnisteen paikkamerkki 7">
            <a:extLst>
              <a:ext uri="{FF2B5EF4-FFF2-40B4-BE49-F238E27FC236}">
                <a16:creationId xmlns:a16="http://schemas.microsoft.com/office/drawing/2014/main" id="{6CF14870-D54B-C92A-2B64-528F1F2709CA}"/>
              </a:ext>
            </a:extLst>
          </p:cNvPr>
          <p:cNvSpPr>
            <a:spLocks noGrp="1"/>
          </p:cNvSpPr>
          <p:nvPr>
            <p:ph type="ftr" sz="quarter" idx="11"/>
          </p:nvPr>
        </p:nvSpPr>
        <p:spPr/>
        <p:txBody>
          <a:bodyPr/>
          <a:lstStyle/>
          <a:p>
            <a:r>
              <a:rPr lang="fi-FI"/>
              <a:t>©Kymenlaakson Digituki 2023</a:t>
            </a:r>
          </a:p>
        </p:txBody>
      </p:sp>
      <p:sp>
        <p:nvSpPr>
          <p:cNvPr id="9" name="Dian numeron paikkamerkki 8">
            <a:extLst>
              <a:ext uri="{FF2B5EF4-FFF2-40B4-BE49-F238E27FC236}">
                <a16:creationId xmlns:a16="http://schemas.microsoft.com/office/drawing/2014/main" id="{8DCBC4CA-C5AF-6A5C-EAEF-C5A2327E0B8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27999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8ACC886-F098-6252-2B97-926D9FB40A54}"/>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0D92803-6DA5-AF7A-9FF9-FBDB80673B91}"/>
              </a:ext>
            </a:extLst>
          </p:cNvPr>
          <p:cNvSpPr>
            <a:spLocks noGrp="1"/>
          </p:cNvSpPr>
          <p:nvPr>
            <p:ph type="dt" sz="half" idx="10"/>
          </p:nvPr>
        </p:nvSpPr>
        <p:spPr/>
        <p:txBody>
          <a:bodyPr/>
          <a:lstStyle/>
          <a:p>
            <a:fld id="{8B50AFD5-B312-4E7C-8F38-D88C580F7C75}" type="datetime1">
              <a:rPr lang="fi-FI" smtClean="0"/>
              <a:t>22.6.2023</a:t>
            </a:fld>
            <a:endParaRPr lang="fi-FI"/>
          </a:p>
        </p:txBody>
      </p:sp>
      <p:sp>
        <p:nvSpPr>
          <p:cNvPr id="4" name="Alatunnisteen paikkamerkki 3">
            <a:extLst>
              <a:ext uri="{FF2B5EF4-FFF2-40B4-BE49-F238E27FC236}">
                <a16:creationId xmlns:a16="http://schemas.microsoft.com/office/drawing/2014/main" id="{1E6558E6-10C3-D4E4-106D-6A4BBFA93850}"/>
              </a:ext>
            </a:extLst>
          </p:cNvPr>
          <p:cNvSpPr>
            <a:spLocks noGrp="1"/>
          </p:cNvSpPr>
          <p:nvPr>
            <p:ph type="ftr" sz="quarter" idx="11"/>
          </p:nvPr>
        </p:nvSpPr>
        <p:spPr/>
        <p:txBody>
          <a:bodyPr/>
          <a:lstStyle/>
          <a:p>
            <a:r>
              <a:rPr lang="fi-FI"/>
              <a:t>©Kymenlaakson Digituki 2023</a:t>
            </a:r>
          </a:p>
        </p:txBody>
      </p:sp>
      <p:sp>
        <p:nvSpPr>
          <p:cNvPr id="5" name="Dian numeron paikkamerkki 4">
            <a:extLst>
              <a:ext uri="{FF2B5EF4-FFF2-40B4-BE49-F238E27FC236}">
                <a16:creationId xmlns:a16="http://schemas.microsoft.com/office/drawing/2014/main" id="{9FCEA443-E5EB-6D11-AB65-BF71F0099FB8}"/>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45090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07716A2A-8860-DC34-F4B9-6257473B16A9}"/>
              </a:ext>
            </a:extLst>
          </p:cNvPr>
          <p:cNvSpPr>
            <a:spLocks noGrp="1"/>
          </p:cNvSpPr>
          <p:nvPr>
            <p:ph type="dt" sz="half" idx="10"/>
          </p:nvPr>
        </p:nvSpPr>
        <p:spPr/>
        <p:txBody>
          <a:bodyPr/>
          <a:lstStyle/>
          <a:p>
            <a:fld id="{46C80D4E-BCFF-4797-874A-5F2587ECCEA4}" type="datetime1">
              <a:rPr lang="fi-FI" smtClean="0"/>
              <a:t>22.6.2023</a:t>
            </a:fld>
            <a:endParaRPr lang="fi-FI"/>
          </a:p>
        </p:txBody>
      </p:sp>
      <p:sp>
        <p:nvSpPr>
          <p:cNvPr id="3" name="Alatunnisteen paikkamerkki 2">
            <a:extLst>
              <a:ext uri="{FF2B5EF4-FFF2-40B4-BE49-F238E27FC236}">
                <a16:creationId xmlns:a16="http://schemas.microsoft.com/office/drawing/2014/main" id="{3AFFC319-83E6-E880-53FA-68DE2750018C}"/>
              </a:ext>
            </a:extLst>
          </p:cNvPr>
          <p:cNvSpPr>
            <a:spLocks noGrp="1"/>
          </p:cNvSpPr>
          <p:nvPr>
            <p:ph type="ftr" sz="quarter" idx="11"/>
          </p:nvPr>
        </p:nvSpPr>
        <p:spPr/>
        <p:txBody>
          <a:bodyPr/>
          <a:lstStyle/>
          <a:p>
            <a:r>
              <a:rPr lang="fi-FI"/>
              <a:t>©Kymenlaakson Digituki 2023</a:t>
            </a:r>
          </a:p>
        </p:txBody>
      </p:sp>
      <p:sp>
        <p:nvSpPr>
          <p:cNvPr id="4" name="Dian numeron paikkamerkki 3">
            <a:extLst>
              <a:ext uri="{FF2B5EF4-FFF2-40B4-BE49-F238E27FC236}">
                <a16:creationId xmlns:a16="http://schemas.microsoft.com/office/drawing/2014/main" id="{3EC2B552-1368-3DAF-D49F-265454C4829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23371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21E447-CCE6-E8F3-4B6E-8BF720D80BA4}"/>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9945E20-865D-B859-5BD4-1AD8D0D6D5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EACA77E4-474C-7399-904D-DFBBA6E27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F313735-441E-893F-2DF2-EC5B3F8BEB06}"/>
              </a:ext>
            </a:extLst>
          </p:cNvPr>
          <p:cNvSpPr>
            <a:spLocks noGrp="1"/>
          </p:cNvSpPr>
          <p:nvPr>
            <p:ph type="dt" sz="half" idx="10"/>
          </p:nvPr>
        </p:nvSpPr>
        <p:spPr/>
        <p:txBody>
          <a:bodyPr/>
          <a:lstStyle/>
          <a:p>
            <a:fld id="{807C017B-A4C6-4E6F-AF6B-DA0DBA040FB3}" type="datetime1">
              <a:rPr lang="fi-FI" smtClean="0"/>
              <a:t>22.6.2023</a:t>
            </a:fld>
            <a:endParaRPr lang="fi-FI"/>
          </a:p>
        </p:txBody>
      </p:sp>
      <p:sp>
        <p:nvSpPr>
          <p:cNvPr id="6" name="Alatunnisteen paikkamerkki 5">
            <a:extLst>
              <a:ext uri="{FF2B5EF4-FFF2-40B4-BE49-F238E27FC236}">
                <a16:creationId xmlns:a16="http://schemas.microsoft.com/office/drawing/2014/main" id="{39311E84-96BD-80D6-1A5E-894CB52CA7D5}"/>
              </a:ext>
            </a:extLst>
          </p:cNvPr>
          <p:cNvSpPr>
            <a:spLocks noGrp="1"/>
          </p:cNvSpPr>
          <p:nvPr>
            <p:ph type="ftr" sz="quarter" idx="11"/>
          </p:nvPr>
        </p:nvSpPr>
        <p:spPr/>
        <p:txBody>
          <a:bodyPr/>
          <a:lstStyle/>
          <a:p>
            <a:r>
              <a:rPr lang="fi-FI"/>
              <a:t>©Kymenlaakson Digituki 2023</a:t>
            </a:r>
          </a:p>
        </p:txBody>
      </p:sp>
      <p:sp>
        <p:nvSpPr>
          <p:cNvPr id="7" name="Dian numeron paikkamerkki 6">
            <a:extLst>
              <a:ext uri="{FF2B5EF4-FFF2-40B4-BE49-F238E27FC236}">
                <a16:creationId xmlns:a16="http://schemas.microsoft.com/office/drawing/2014/main" id="{1174C3ED-A876-B1D8-068D-DCB0668D1D5C}"/>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151386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17B84E-0E87-51C0-2FCB-E4F05427E16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37B486A1-B9EE-EAF5-A188-5DC3158B3A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43D89FA3-7B9B-91E7-215E-A567EE6990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97D0509-88C7-B11C-6498-95AF478AAEEB}"/>
              </a:ext>
            </a:extLst>
          </p:cNvPr>
          <p:cNvSpPr>
            <a:spLocks noGrp="1"/>
          </p:cNvSpPr>
          <p:nvPr>
            <p:ph type="dt" sz="half" idx="10"/>
          </p:nvPr>
        </p:nvSpPr>
        <p:spPr/>
        <p:txBody>
          <a:bodyPr/>
          <a:lstStyle/>
          <a:p>
            <a:fld id="{EC3DE3C3-A44B-4C1E-BB91-5FC11AE15A67}" type="datetime1">
              <a:rPr lang="fi-FI" smtClean="0"/>
              <a:t>22.6.2023</a:t>
            </a:fld>
            <a:endParaRPr lang="fi-FI"/>
          </a:p>
        </p:txBody>
      </p:sp>
      <p:sp>
        <p:nvSpPr>
          <p:cNvPr id="6" name="Alatunnisteen paikkamerkki 5">
            <a:extLst>
              <a:ext uri="{FF2B5EF4-FFF2-40B4-BE49-F238E27FC236}">
                <a16:creationId xmlns:a16="http://schemas.microsoft.com/office/drawing/2014/main" id="{41417CE6-B2B4-1305-1CC1-5A3353C222B5}"/>
              </a:ext>
            </a:extLst>
          </p:cNvPr>
          <p:cNvSpPr>
            <a:spLocks noGrp="1"/>
          </p:cNvSpPr>
          <p:nvPr>
            <p:ph type="ftr" sz="quarter" idx="11"/>
          </p:nvPr>
        </p:nvSpPr>
        <p:spPr/>
        <p:txBody>
          <a:bodyPr/>
          <a:lstStyle/>
          <a:p>
            <a:r>
              <a:rPr lang="fi-FI"/>
              <a:t>©Kymenlaakson Digituki 2023</a:t>
            </a:r>
          </a:p>
        </p:txBody>
      </p:sp>
      <p:sp>
        <p:nvSpPr>
          <p:cNvPr id="7" name="Dian numeron paikkamerkki 6">
            <a:extLst>
              <a:ext uri="{FF2B5EF4-FFF2-40B4-BE49-F238E27FC236}">
                <a16:creationId xmlns:a16="http://schemas.microsoft.com/office/drawing/2014/main" id="{C2DE0D2C-4D40-7DD7-6C5E-A98EE69FD768}"/>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339411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4B89A17-24CF-0467-879A-68B8A25550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0CB9F37-0661-515C-2ACD-1C352EFBFD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282E8C5-3B0F-DECE-F425-0D8DC217B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37671-1694-41E5-A26A-B7CC8FFC0B43}" type="datetime1">
              <a:rPr lang="fi-FI" smtClean="0"/>
              <a:t>22.6.2023</a:t>
            </a:fld>
            <a:endParaRPr lang="fi-FI"/>
          </a:p>
        </p:txBody>
      </p:sp>
      <p:sp>
        <p:nvSpPr>
          <p:cNvPr id="5" name="Alatunnisteen paikkamerkki 4">
            <a:extLst>
              <a:ext uri="{FF2B5EF4-FFF2-40B4-BE49-F238E27FC236}">
                <a16:creationId xmlns:a16="http://schemas.microsoft.com/office/drawing/2014/main" id="{7975DF8B-B23C-CC67-1F61-7BCE6C692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©Kymenlaakson Digituki 2023</a:t>
            </a:r>
          </a:p>
        </p:txBody>
      </p:sp>
      <p:sp>
        <p:nvSpPr>
          <p:cNvPr id="6" name="Dian numeron paikkamerkki 5">
            <a:extLst>
              <a:ext uri="{FF2B5EF4-FFF2-40B4-BE49-F238E27FC236}">
                <a16:creationId xmlns:a16="http://schemas.microsoft.com/office/drawing/2014/main" id="{497ECD37-105B-CDD9-CA0F-011A2BED87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C000F-0DE3-482F-BFC3-01BC81A1F921}" type="slidenum">
              <a:rPr lang="fi-FI" smtClean="0"/>
              <a:t>‹#›</a:t>
            </a:fld>
            <a:endParaRPr lang="fi-FI"/>
          </a:p>
        </p:txBody>
      </p:sp>
    </p:spTree>
    <p:extLst>
      <p:ext uri="{BB962C8B-B14F-4D97-AF65-F5344CB8AC3E}">
        <p14:creationId xmlns:p14="http://schemas.microsoft.com/office/powerpoint/2010/main" val="16884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47C599-9118-45A6-A124-9070D1379F75}" type="datetime1">
              <a:rPr lang="fi-FI" smtClean="0"/>
              <a:t>22.6.2023</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©Kymenlaakson Digituki 2023</a:t>
            </a:r>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30720-23B7-49EA-A1FA-AAA49585C668}" type="slidenum">
              <a:rPr lang="fi-FI" smtClean="0"/>
              <a:t>‹#›</a:t>
            </a:fld>
            <a:endParaRPr lang="fi-FI"/>
          </a:p>
        </p:txBody>
      </p:sp>
    </p:spTree>
    <p:extLst>
      <p:ext uri="{BB962C8B-B14F-4D97-AF65-F5344CB8AC3E}">
        <p14:creationId xmlns:p14="http://schemas.microsoft.com/office/powerpoint/2010/main" val="3915639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ph.fi/fi/koulutus-ja-tutkinnot/hyvat-toimintatavat" TargetMode="External"/><Relationship Id="rId2" Type="http://schemas.openxmlformats.org/officeDocument/2006/relationships/hyperlink" Target="https://verkkoavain.fi/10-vinkkia-turvalliseen-internetin-kayttoon/" TargetMode="External"/><Relationship Id="rId1" Type="http://schemas.openxmlformats.org/officeDocument/2006/relationships/slideLayout" Target="../slideLayouts/slideLayout4.xml"/><Relationship Id="rId4" Type="http://schemas.openxmlformats.org/officeDocument/2006/relationships/hyperlink" Target="https://www.ecc.fi/"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vv.fi/osaamismerki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4BCFD8-76FD-D2E2-106F-BAB4AA4477B3}"/>
              </a:ext>
            </a:extLst>
          </p:cNvPr>
          <p:cNvSpPr>
            <a:spLocks noGrp="1"/>
          </p:cNvSpPr>
          <p:nvPr>
            <p:ph type="ctrTitle"/>
          </p:nvPr>
        </p:nvSpPr>
        <p:spPr/>
        <p:txBody>
          <a:bodyPr>
            <a:normAutofit/>
          </a:bodyPr>
          <a:lstStyle/>
          <a:p>
            <a:r>
              <a:rPr lang="fi-FI" sz="4400" dirty="0"/>
              <a:t>Digiopastaja-koulutus</a:t>
            </a:r>
            <a:br>
              <a:rPr lang="fi-FI" sz="4000" dirty="0"/>
            </a:br>
            <a:r>
              <a:rPr lang="fi-FI" b="1" dirty="0"/>
              <a:t>Osa 4 </a:t>
            </a:r>
            <a:br>
              <a:rPr lang="fi-FI" b="1" dirty="0"/>
            </a:br>
            <a:r>
              <a:rPr lang="fi-FI" b="1" dirty="0"/>
              <a:t>Digitaidot 2</a:t>
            </a:r>
          </a:p>
        </p:txBody>
      </p:sp>
      <p:sp>
        <p:nvSpPr>
          <p:cNvPr id="3" name="Alaotsikko 2">
            <a:extLst>
              <a:ext uri="{FF2B5EF4-FFF2-40B4-BE49-F238E27FC236}">
                <a16:creationId xmlns:a16="http://schemas.microsoft.com/office/drawing/2014/main" id="{25F70B70-587A-A98D-D991-7F5DCE1E2085}"/>
              </a:ext>
            </a:extLst>
          </p:cNvPr>
          <p:cNvSpPr>
            <a:spLocks noGrp="1"/>
          </p:cNvSpPr>
          <p:nvPr>
            <p:ph type="subTitle" idx="1"/>
          </p:nvPr>
        </p:nvSpPr>
        <p:spPr/>
        <p:txBody>
          <a:bodyPr/>
          <a:lstStyle/>
          <a:p>
            <a:r>
              <a:rPr lang="fi-FI" dirty="0">
                <a:latin typeface="+mj-lt"/>
              </a:rPr>
              <a:t>Turvallinen toiminta</a:t>
            </a:r>
          </a:p>
          <a:p>
            <a:r>
              <a:rPr lang="fi-FI" dirty="0">
                <a:latin typeface="+mj-lt"/>
              </a:rPr>
              <a:t>Vastuullinen toiminta</a:t>
            </a:r>
          </a:p>
          <a:p>
            <a:r>
              <a:rPr lang="fi-FI" dirty="0">
                <a:latin typeface="+mj-lt"/>
              </a:rPr>
              <a:t>Viestintä ja asiointi</a:t>
            </a:r>
          </a:p>
        </p:txBody>
      </p:sp>
      <p:sp>
        <p:nvSpPr>
          <p:cNvPr id="4" name="Alatunnisteen paikkamerkki 3">
            <a:extLst>
              <a:ext uri="{FF2B5EF4-FFF2-40B4-BE49-F238E27FC236}">
                <a16:creationId xmlns:a16="http://schemas.microsoft.com/office/drawing/2014/main" id="{B6F668A1-CF90-E370-DE91-E2AA8FB93DAD}"/>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42468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69D992-9D16-3516-1DBE-F9D8A3F839B2}"/>
              </a:ext>
            </a:extLst>
          </p:cNvPr>
          <p:cNvSpPr>
            <a:spLocks noGrp="1"/>
          </p:cNvSpPr>
          <p:nvPr>
            <p:ph type="title"/>
          </p:nvPr>
        </p:nvSpPr>
        <p:spPr/>
        <p:txBody>
          <a:bodyPr/>
          <a:lstStyle/>
          <a:p>
            <a:pPr algn="ctr"/>
            <a:r>
              <a:rPr lang="fi-FI" dirty="0"/>
              <a:t>Henkilörekisterit</a:t>
            </a:r>
          </a:p>
        </p:txBody>
      </p:sp>
      <p:sp>
        <p:nvSpPr>
          <p:cNvPr id="3" name="Sisällön paikkamerkki 2">
            <a:extLst>
              <a:ext uri="{FF2B5EF4-FFF2-40B4-BE49-F238E27FC236}">
                <a16:creationId xmlns:a16="http://schemas.microsoft.com/office/drawing/2014/main" id="{E22FEC57-A621-46E2-78C8-0CEB70157C1D}"/>
              </a:ext>
            </a:extLst>
          </p:cNvPr>
          <p:cNvSpPr>
            <a:spLocks noGrp="1"/>
          </p:cNvSpPr>
          <p:nvPr>
            <p:ph idx="1"/>
          </p:nvPr>
        </p:nvSpPr>
        <p:spPr>
          <a:xfrm>
            <a:off x="838200" y="1847850"/>
            <a:ext cx="10515600" cy="4351338"/>
          </a:xfrm>
        </p:spPr>
        <p:txBody>
          <a:bodyPr>
            <a:normAutofit fontScale="77500" lnSpcReduction="20000"/>
          </a:bodyPr>
          <a:lstStyle/>
          <a:p>
            <a:pPr marL="0" indent="0">
              <a:buNone/>
            </a:pPr>
            <a:r>
              <a:rPr lang="fi-FI" b="1" dirty="0">
                <a:latin typeface="+mj-lt"/>
              </a:rPr>
              <a:t>KUKA SAA KERÄTÄ HENKILÖTIETOJA</a:t>
            </a:r>
          </a:p>
          <a:p>
            <a:r>
              <a:rPr lang="fi-FI" dirty="0">
                <a:latin typeface="+mj-lt"/>
              </a:rPr>
              <a:t>Henkilötietoja saa käsitellä ja kerätä, kun yleinen etu tai rekisterinpitäjälle kuuluvan julkisen vallan käyttäminen sitä edellyttää. </a:t>
            </a:r>
          </a:p>
          <a:p>
            <a:r>
              <a:rPr lang="fi-FI" dirty="0">
                <a:latin typeface="+mj-lt"/>
              </a:rPr>
              <a:t>Tämä voi toimia käsittelyperusteena niin yksityisellä, kuin julkisella sektorilla tilanteissa, joissa on kysymys Euroopan Unionin tai jäsenvaltion yleisestä edusta tai julkisesta vallasta. </a:t>
            </a:r>
          </a:p>
          <a:p>
            <a:pPr marL="0" indent="0">
              <a:buNone/>
            </a:pPr>
            <a:r>
              <a:rPr lang="fi-FI" b="1" dirty="0">
                <a:latin typeface="+mj-lt"/>
              </a:rPr>
              <a:t>ONKO SÄHKÖPOSTI HENKILÖREKISTERI</a:t>
            </a:r>
          </a:p>
          <a:p>
            <a:r>
              <a:rPr lang="fi-FI" dirty="0">
                <a:latin typeface="+mj-lt"/>
              </a:rPr>
              <a:t>Henkilörekisteri ei välttämättä sisällä lainkaan tietojärjestelmiä, joissa samaan henkilöön kohdistuvia tietoja on koottu yhteen muodostaen henkilörekisterin.</a:t>
            </a:r>
          </a:p>
          <a:p>
            <a:r>
              <a:rPr lang="fi-FI" dirty="0">
                <a:latin typeface="+mj-lt"/>
              </a:rPr>
              <a:t>Sähköpostiosoite yhdistettynä henkilön nimeen on rajanvetoa. Tässä menee eri rekisterien raja. Asiaa ei ole missään laissa tai asetuksessa yksiselitteisesti sanottu, joten asia pitää pohtia tapauskohtaisesti.</a:t>
            </a:r>
          </a:p>
          <a:p>
            <a:r>
              <a:rPr lang="fi-FI" dirty="0">
                <a:latin typeface="+mj-lt"/>
              </a:rPr>
              <a:t>Omassa yksityiskäytössä tällainen rekisteri ei riko henkilötiedoista annettua lainsäädäntöä, eikä vaadi lupaa. </a:t>
            </a:r>
          </a:p>
          <a:p>
            <a:r>
              <a:rPr lang="fi-FI" dirty="0">
                <a:latin typeface="+mj-lt"/>
              </a:rPr>
              <a:t>Yhdistystoiminnassa tulee noudattaa yleistä asiaan kuuluvaa lainsäädäntöä.</a:t>
            </a:r>
          </a:p>
          <a:p>
            <a:endParaRPr lang="fi-FI" dirty="0">
              <a:latin typeface="+mj-lt"/>
            </a:endParaRPr>
          </a:p>
        </p:txBody>
      </p:sp>
      <p:sp>
        <p:nvSpPr>
          <p:cNvPr id="4" name="Alatunnisteen paikkamerkki 3">
            <a:extLst>
              <a:ext uri="{FF2B5EF4-FFF2-40B4-BE49-F238E27FC236}">
                <a16:creationId xmlns:a16="http://schemas.microsoft.com/office/drawing/2014/main" id="{10ED5397-636D-2640-002E-62BAA6F9D55C}"/>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146524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2EE8D8-3CF7-A7BE-6450-0A63D2ADD83D}"/>
              </a:ext>
            </a:extLst>
          </p:cNvPr>
          <p:cNvSpPr>
            <a:spLocks noGrp="1"/>
          </p:cNvSpPr>
          <p:nvPr>
            <p:ph type="title"/>
          </p:nvPr>
        </p:nvSpPr>
        <p:spPr/>
        <p:txBody>
          <a:bodyPr/>
          <a:lstStyle/>
          <a:p>
            <a:pPr algn="ctr"/>
            <a:r>
              <a:rPr lang="fi-FI" dirty="0"/>
              <a:t>Evästeet eli </a:t>
            </a:r>
            <a:r>
              <a:rPr lang="fi-FI" dirty="0" err="1"/>
              <a:t>Cookies</a:t>
            </a:r>
            <a:endParaRPr lang="fi-FI" dirty="0"/>
          </a:p>
        </p:txBody>
      </p:sp>
      <p:sp>
        <p:nvSpPr>
          <p:cNvPr id="5" name="Sisällön paikkamerkki 4">
            <a:extLst>
              <a:ext uri="{FF2B5EF4-FFF2-40B4-BE49-F238E27FC236}">
                <a16:creationId xmlns:a16="http://schemas.microsoft.com/office/drawing/2014/main" id="{9C85BBB0-4B87-1B48-0260-FD69D1ACCD50}"/>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fi-FI" b="1" dirty="0">
                <a:latin typeface="+mj-lt"/>
              </a:rPr>
              <a:t>EVÄSTEILLÄ KERÄTÄÄN KÄYTTÄJÄTIETOA</a:t>
            </a:r>
          </a:p>
          <a:p>
            <a:r>
              <a:rPr lang="fi-FI" dirty="0">
                <a:latin typeface="+mj-lt"/>
              </a:rPr>
              <a:t>Käyttäjätietoja ovat mm. IP-osoite, käytetyt sivut, selaintyyppi ja mistä verkko-osoitteesta käyttäjä on tullut kyseiselle verkkosivuille.</a:t>
            </a:r>
            <a:endParaRPr lang="fi-FI" dirty="0">
              <a:latin typeface="+mj-lt"/>
              <a:cs typeface="Calibri Light"/>
            </a:endParaRPr>
          </a:p>
          <a:p>
            <a:r>
              <a:rPr lang="fi-FI" dirty="0">
                <a:latin typeface="+mj-lt"/>
              </a:rPr>
              <a:t>Evästeisiin ei sisälly henkilökohtaisia tietoja ja ne ovat sivustoilla kävijöille vaarattomia. Useat evästeet välittävät myös hyväksyttyihin IP-osoitteisiin mainostietoa, jos olet sallinut kaikki evästeet.</a:t>
            </a:r>
            <a:endParaRPr lang="fi-FI" dirty="0">
              <a:latin typeface="+mj-lt"/>
              <a:cs typeface="Calibri Light"/>
            </a:endParaRPr>
          </a:p>
          <a:p>
            <a:pPr marL="0" indent="0">
              <a:buNone/>
            </a:pPr>
            <a:r>
              <a:rPr lang="fi-FI" b="1" dirty="0">
                <a:latin typeface="+mj-lt"/>
              </a:rPr>
              <a:t>KAIKKIA EVÄSTEITÄ EI OLE PAKKO HYVÄKSYÄ</a:t>
            </a:r>
            <a:endParaRPr lang="fi-FI" b="1" dirty="0">
              <a:latin typeface="+mj-lt"/>
              <a:cs typeface="Calibri Light"/>
            </a:endParaRPr>
          </a:p>
          <a:p>
            <a:r>
              <a:rPr lang="fi-FI" dirty="0">
                <a:latin typeface="+mj-lt"/>
              </a:rPr>
              <a:t>Ainoastaan välttämättömät evästeet on pakko hyväksyä. Ilman niitä sivut eivät toimi.</a:t>
            </a:r>
            <a:endParaRPr lang="fi-FI" dirty="0">
              <a:latin typeface="+mj-lt"/>
              <a:cs typeface="Calibri Light"/>
            </a:endParaRPr>
          </a:p>
          <a:p>
            <a:r>
              <a:rPr lang="fi-FI" dirty="0">
                <a:latin typeface="+mj-lt"/>
              </a:rPr>
              <a:t>Lain mukaan sivujen ei tarvitse pyytää lupaa välttämättömien evästeiden käyttöön.</a:t>
            </a:r>
            <a:endParaRPr lang="fi-FI" dirty="0">
              <a:latin typeface="+mj-lt"/>
              <a:cs typeface="Calibri Light"/>
            </a:endParaRPr>
          </a:p>
          <a:p>
            <a:pPr marL="0" indent="0">
              <a:buNone/>
            </a:pPr>
            <a:r>
              <a:rPr lang="fi-FI" b="1" dirty="0">
                <a:latin typeface="+mj-lt"/>
              </a:rPr>
              <a:t>ONKO EVÄSTE HENKILÖTIETO</a:t>
            </a:r>
            <a:endParaRPr lang="fi-FI" b="1" dirty="0">
              <a:latin typeface="+mj-lt"/>
              <a:cs typeface="Calibri Light"/>
            </a:endParaRPr>
          </a:p>
          <a:p>
            <a:r>
              <a:rPr lang="fi-FI" dirty="0">
                <a:latin typeface="+mj-lt"/>
              </a:rPr>
              <a:t>Sähköisen viestinnän tietosuojadirektiivin mukaan tietojen tallentaminen käyttäjän päätelaitteelle sallitaan ainoastaan silloin, kun käyttäjä on antanut suostumuksensa tietojen tallentamiseen.</a:t>
            </a:r>
            <a:endParaRPr lang="fi-FI" dirty="0">
              <a:latin typeface="+mj-lt"/>
              <a:cs typeface="Calibri Light"/>
            </a:endParaRPr>
          </a:p>
          <a:p>
            <a:r>
              <a:rPr lang="fi-FI" dirty="0">
                <a:latin typeface="+mj-lt"/>
              </a:rPr>
              <a:t>Tämä ei estä teknistä tallentamista tai evästeiden käyttöä, kun se on välttämätöntä palvelun tarjoamiseksi. </a:t>
            </a:r>
          </a:p>
          <a:p>
            <a:r>
              <a:rPr lang="fi-FI" dirty="0">
                <a:latin typeface="+mj-lt"/>
              </a:rPr>
              <a:t>Suostumuksen antaminen tapahtuu yleensä klikkaamalla ns. Hyväksy (kaikki) evästeet -painiketta. </a:t>
            </a:r>
            <a:endParaRPr lang="fi-FI" dirty="0">
              <a:latin typeface="+mj-lt"/>
              <a:cs typeface="Calibri Light"/>
            </a:endParaRPr>
          </a:p>
        </p:txBody>
      </p:sp>
      <p:sp>
        <p:nvSpPr>
          <p:cNvPr id="3" name="Alatunnisteen paikkamerkki 2">
            <a:extLst>
              <a:ext uri="{FF2B5EF4-FFF2-40B4-BE49-F238E27FC236}">
                <a16:creationId xmlns:a16="http://schemas.microsoft.com/office/drawing/2014/main" id="{A349471E-29F2-2F9E-8F39-A95097A9E5B1}"/>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72699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A84ACF-76AA-0F7E-5DE2-675A8E299573}"/>
              </a:ext>
            </a:extLst>
          </p:cNvPr>
          <p:cNvSpPr>
            <a:spLocks noGrp="1"/>
          </p:cNvSpPr>
          <p:nvPr>
            <p:ph type="title"/>
          </p:nvPr>
        </p:nvSpPr>
        <p:spPr/>
        <p:txBody>
          <a:bodyPr/>
          <a:lstStyle/>
          <a:p>
            <a:pPr algn="ctr"/>
            <a:r>
              <a:rPr lang="fi-FI" dirty="0"/>
              <a:t>Verkkoviestintä</a:t>
            </a:r>
          </a:p>
        </p:txBody>
      </p:sp>
      <p:sp>
        <p:nvSpPr>
          <p:cNvPr id="5" name="Sisällön paikkamerkki 4">
            <a:extLst>
              <a:ext uri="{FF2B5EF4-FFF2-40B4-BE49-F238E27FC236}">
                <a16:creationId xmlns:a16="http://schemas.microsoft.com/office/drawing/2014/main" id="{4647A120-4085-7A91-C8C7-8E5A1B3F1DEE}"/>
              </a:ext>
            </a:extLst>
          </p:cNvPr>
          <p:cNvSpPr>
            <a:spLocks noGrp="1"/>
          </p:cNvSpPr>
          <p:nvPr>
            <p:ph idx="1"/>
          </p:nvPr>
        </p:nvSpPr>
        <p:spPr/>
        <p:txBody>
          <a:bodyPr>
            <a:normAutofit/>
          </a:bodyPr>
          <a:lstStyle/>
          <a:p>
            <a:pPr marL="0" indent="0">
              <a:buNone/>
            </a:pPr>
            <a:r>
              <a:rPr lang="fi-FI" dirty="0">
                <a:latin typeface="+mj-lt"/>
              </a:rPr>
              <a:t>Verkkoviestinnällä tarkoitetaan eri digitaalisilla alustoilla tapahtuvaa tiedonsiirtoa, joko julkisesti rajaamatta tiedonsaajia tai suojatusti vain valituille vastaanottajille.</a:t>
            </a:r>
          </a:p>
          <a:p>
            <a:r>
              <a:rPr lang="fi-FI" dirty="0">
                <a:latin typeface="+mj-lt"/>
              </a:rPr>
              <a:t>Julkista verkkoviestintää</a:t>
            </a:r>
          </a:p>
          <a:p>
            <a:pPr lvl="1"/>
            <a:r>
              <a:rPr lang="fi-FI" dirty="0">
                <a:latin typeface="+mj-lt"/>
              </a:rPr>
              <a:t>Esim. Facebook (ellei ole suljettu ryhmä), Instagram, Twitter ja </a:t>
            </a:r>
            <a:r>
              <a:rPr lang="fi-FI" dirty="0" err="1">
                <a:latin typeface="+mj-lt"/>
              </a:rPr>
              <a:t>TikTok</a:t>
            </a:r>
            <a:r>
              <a:rPr lang="fi-FI" dirty="0">
                <a:latin typeface="+mj-lt"/>
              </a:rPr>
              <a:t>.</a:t>
            </a:r>
          </a:p>
          <a:p>
            <a:r>
              <a:rPr lang="fi-FI" dirty="0">
                <a:latin typeface="+mj-lt"/>
              </a:rPr>
              <a:t>Suljettua verkkoviestintää ja asiointia</a:t>
            </a:r>
          </a:p>
          <a:p>
            <a:pPr lvl="1"/>
            <a:r>
              <a:rPr lang="fi-FI" dirty="0">
                <a:latin typeface="+mj-lt"/>
              </a:rPr>
              <a:t>Esim. henkilökohtainen sähköposti, WhatsApp ja </a:t>
            </a:r>
            <a:r>
              <a:rPr lang="fi-FI" dirty="0" err="1">
                <a:latin typeface="+mj-lt"/>
              </a:rPr>
              <a:t>Signal</a:t>
            </a:r>
            <a:r>
              <a:rPr lang="fi-FI" dirty="0">
                <a:latin typeface="+mj-lt"/>
              </a:rPr>
              <a:t>.</a:t>
            </a:r>
          </a:p>
          <a:p>
            <a:pPr lvl="1"/>
            <a:r>
              <a:rPr lang="fi-FI" dirty="0">
                <a:latin typeface="+mj-lt"/>
              </a:rPr>
              <a:t>Pankki ja viranomaisverkot, joissa vaaditaan vahva tunnistautuminen.</a:t>
            </a:r>
          </a:p>
          <a:p>
            <a:pPr marL="0" indent="0">
              <a:buNone/>
            </a:pPr>
            <a:br>
              <a:rPr lang="fi-FI" dirty="0">
                <a:latin typeface="+mj-lt"/>
              </a:rPr>
            </a:br>
            <a:r>
              <a:rPr lang="fi-FI" dirty="0">
                <a:latin typeface="+mj-lt"/>
              </a:rPr>
              <a:t>Tutustu kunkin palvelun ohjeisiin ennen sen käyttöä.</a:t>
            </a:r>
          </a:p>
          <a:p>
            <a:pPr marL="0" indent="0">
              <a:buNone/>
            </a:pPr>
            <a:endParaRPr lang="fi-FI" dirty="0">
              <a:latin typeface="+mj-lt"/>
            </a:endParaRPr>
          </a:p>
        </p:txBody>
      </p:sp>
      <p:sp>
        <p:nvSpPr>
          <p:cNvPr id="3" name="Alatunnisteen paikkamerkki 2">
            <a:extLst>
              <a:ext uri="{FF2B5EF4-FFF2-40B4-BE49-F238E27FC236}">
                <a16:creationId xmlns:a16="http://schemas.microsoft.com/office/drawing/2014/main" id="{722335B8-DA71-B819-659B-E8270FFCDFAC}"/>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203513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CDF550-D403-9845-CD8A-0C457B5F3955}"/>
              </a:ext>
            </a:extLst>
          </p:cNvPr>
          <p:cNvSpPr>
            <a:spLocks noGrp="1"/>
          </p:cNvSpPr>
          <p:nvPr>
            <p:ph type="title"/>
          </p:nvPr>
        </p:nvSpPr>
        <p:spPr/>
        <p:txBody>
          <a:bodyPr/>
          <a:lstStyle/>
          <a:p>
            <a:pPr algn="ctr"/>
            <a:r>
              <a:rPr lang="fi-FI"/>
              <a:t>Lähteet ja lisätietoa</a:t>
            </a:r>
          </a:p>
        </p:txBody>
      </p:sp>
      <p:sp>
        <p:nvSpPr>
          <p:cNvPr id="3" name="Sisällön paikkamerkki 2">
            <a:extLst>
              <a:ext uri="{FF2B5EF4-FFF2-40B4-BE49-F238E27FC236}">
                <a16:creationId xmlns:a16="http://schemas.microsoft.com/office/drawing/2014/main" id="{EEC2BF95-57EA-C71F-0A8A-449D7BFCFA73}"/>
              </a:ext>
            </a:extLst>
          </p:cNvPr>
          <p:cNvSpPr>
            <a:spLocks noGrp="1"/>
          </p:cNvSpPr>
          <p:nvPr>
            <p:ph sz="half" idx="1"/>
          </p:nvPr>
        </p:nvSpPr>
        <p:spPr/>
        <p:txBody>
          <a:bodyPr>
            <a:normAutofit/>
          </a:bodyPr>
          <a:lstStyle/>
          <a:p>
            <a:pPr marL="285750" indent="-285750">
              <a:buFont typeface="Arial" panose="020B0604020202020204" pitchFamily="34" charset="0"/>
              <a:buChar char="•"/>
            </a:pPr>
            <a:r>
              <a:rPr lang="fi-FI" sz="2800" dirty="0">
                <a:latin typeface="+mj-lt"/>
              </a:rPr>
              <a:t>Vastuullinen netinkäyttö </a:t>
            </a:r>
            <a:r>
              <a:rPr lang="fi" sz="2800" u="sng" dirty="0">
                <a:solidFill>
                  <a:schemeClr val="accent1">
                    <a:lumMod val="75000"/>
                  </a:schemeClr>
                </a:solidFill>
                <a:highlight>
                  <a:srgbClr val="FFFFFF"/>
                </a:highlight>
                <a:latin typeface="+mj-lt"/>
                <a:ea typeface="Calibri"/>
                <a:cs typeface="Calibri"/>
                <a:sym typeface="Calibri"/>
                <a:hlinkClick r:id="rId2">
                  <a:extLst>
                    <a:ext uri="{A12FA001-AC4F-418D-AE19-62706E023703}">
                      <ahyp:hlinkClr xmlns:ahyp="http://schemas.microsoft.com/office/drawing/2018/hyperlinkcolor" val="tx"/>
                    </a:ext>
                  </a:extLst>
                </a:hlinkClick>
              </a:rPr>
              <a:t>https://verkkoavain.fi/10-vinkkia-turvalliseen-internetin-kayttoon/</a:t>
            </a:r>
            <a:endParaRPr lang="fi" sz="2800" u="sng" dirty="0">
              <a:solidFill>
                <a:schemeClr val="accent1">
                  <a:lumMod val="75000"/>
                </a:schemeClr>
              </a:solidFill>
              <a:highlight>
                <a:srgbClr val="FFFFFF"/>
              </a:highlight>
              <a:latin typeface="+mj-lt"/>
              <a:ea typeface="Calibri"/>
              <a:cs typeface="Calibri"/>
              <a:sym typeface="Calibri"/>
            </a:endParaRPr>
          </a:p>
          <a:p>
            <a:pPr marL="285750" indent="-285750">
              <a:buFont typeface="Arial" panose="020B0604020202020204" pitchFamily="34" charset="0"/>
              <a:buChar char="•"/>
            </a:pPr>
            <a:r>
              <a:rPr lang="fi" sz="2800" dirty="0">
                <a:solidFill>
                  <a:schemeClr val="tx1"/>
                </a:solidFill>
                <a:highlight>
                  <a:srgbClr val="FFFFFF"/>
                </a:highlight>
                <a:latin typeface="+mj-lt"/>
                <a:ea typeface="Calibri"/>
                <a:cs typeface="Calibri"/>
                <a:sym typeface="Calibri"/>
              </a:rPr>
              <a:t>Hyvät tavat somen käytössä </a:t>
            </a:r>
            <a:r>
              <a:rPr lang="fi-FI" sz="2800" dirty="0">
                <a:solidFill>
                  <a:schemeClr val="accent1">
                    <a:lumMod val="75000"/>
                  </a:schemeClr>
                </a:solidFill>
                <a:latin typeface="+mj-lt"/>
                <a:ea typeface="Calibri"/>
                <a:cs typeface="Calibri"/>
                <a:sym typeface="Calibri"/>
                <a:hlinkClick r:id="rId3">
                  <a:extLst>
                    <a:ext uri="{A12FA001-AC4F-418D-AE19-62706E023703}">
                      <ahyp:hlinkClr xmlns:ahyp="http://schemas.microsoft.com/office/drawing/2018/hyperlinkcolor" val="tx"/>
                    </a:ext>
                  </a:extLst>
                </a:hlinkClick>
              </a:rPr>
              <a:t>https://www.oph.fi/fi/koulutus-ja-tutkinnot/hyvat-toimintatavat</a:t>
            </a:r>
            <a:endParaRPr lang="fi-FI" sz="2800" dirty="0">
              <a:solidFill>
                <a:schemeClr val="accent1">
                  <a:lumMod val="75000"/>
                </a:schemeClr>
              </a:solidFill>
              <a:latin typeface="+mj-lt"/>
              <a:ea typeface="Calibri"/>
              <a:cs typeface="Calibri"/>
              <a:sym typeface="Calibri"/>
            </a:endParaRPr>
          </a:p>
          <a:p>
            <a:pPr marL="285750" indent="-285750">
              <a:buFont typeface="Arial" panose="020B0604020202020204" pitchFamily="34" charset="0"/>
              <a:buChar char="•"/>
            </a:pPr>
            <a:r>
              <a:rPr lang="fi-FI" sz="2800" dirty="0">
                <a:solidFill>
                  <a:schemeClr val="tx1"/>
                </a:solidFill>
                <a:highlight>
                  <a:srgbClr val="FFFFFF"/>
                </a:highlight>
                <a:latin typeface="+mj-lt"/>
                <a:ea typeface="Calibri"/>
                <a:cs typeface="Calibri"/>
                <a:sym typeface="Calibri"/>
              </a:rPr>
              <a:t>Mistä tunnistat turvallisen ja luotettavan verkkokaupan </a:t>
            </a:r>
            <a:r>
              <a:rPr lang="fi" sz="2800" u="sng" dirty="0">
                <a:solidFill>
                  <a:schemeClr val="accent1">
                    <a:lumMod val="75000"/>
                  </a:schemeClr>
                </a:solidFill>
                <a:highlight>
                  <a:schemeClr val="lt1"/>
                </a:highlight>
                <a:latin typeface="+mj-lt"/>
                <a:ea typeface="Calibri"/>
                <a:cs typeface="Calibri"/>
                <a:sym typeface="Calibri"/>
                <a:hlinkClick r:id="rId4">
                  <a:extLst>
                    <a:ext uri="{A12FA001-AC4F-418D-AE19-62706E023703}">
                      <ahyp:hlinkClr xmlns:ahyp="http://schemas.microsoft.com/office/drawing/2018/hyperlinkcolor" val="tx"/>
                    </a:ext>
                  </a:extLst>
                </a:hlinkClick>
              </a:rPr>
              <a:t>https://www.ecc.fi/</a:t>
            </a:r>
            <a:endParaRPr lang="fi" sz="2800" u="sng" dirty="0">
              <a:solidFill>
                <a:schemeClr val="accent1">
                  <a:lumMod val="75000"/>
                </a:schemeClr>
              </a:solidFill>
              <a:highlight>
                <a:schemeClr val="lt1"/>
              </a:highlight>
              <a:latin typeface="+mj-lt"/>
              <a:ea typeface="Calibri"/>
              <a:cs typeface="Calibri"/>
              <a:sym typeface="Calibri"/>
            </a:endParaRPr>
          </a:p>
          <a:p>
            <a:pPr marL="0" indent="0">
              <a:buNone/>
            </a:pPr>
            <a:endParaRPr lang="fi-FI" dirty="0"/>
          </a:p>
        </p:txBody>
      </p:sp>
      <p:sp>
        <p:nvSpPr>
          <p:cNvPr id="4" name="Sisällön paikkamerkki 3">
            <a:extLst>
              <a:ext uri="{FF2B5EF4-FFF2-40B4-BE49-F238E27FC236}">
                <a16:creationId xmlns:a16="http://schemas.microsoft.com/office/drawing/2014/main" id="{BEC7D3A4-C253-628A-917F-0E6FFEA48B97}"/>
              </a:ext>
            </a:extLst>
          </p:cNvPr>
          <p:cNvSpPr>
            <a:spLocks noGrp="1"/>
          </p:cNvSpPr>
          <p:nvPr>
            <p:ph sz="half" idx="2"/>
          </p:nvPr>
        </p:nvSpPr>
        <p:spPr/>
        <p:txBody>
          <a:bodyPr>
            <a:normAutofit/>
          </a:bodyPr>
          <a:lstStyle/>
          <a:p>
            <a:r>
              <a:rPr lang="fi-FI" dirty="0">
                <a:latin typeface="+mj-lt"/>
                <a:ea typeface="Calibri"/>
                <a:cs typeface="Calibri"/>
                <a:sym typeface="Calibri"/>
              </a:rPr>
              <a:t>Mitä henkilötiedoilla tarkoitetaan </a:t>
            </a:r>
            <a:r>
              <a:rPr lang="fi-FI" u="sng" dirty="0">
                <a:solidFill>
                  <a:schemeClr val="accent1">
                    <a:lumMod val="75000"/>
                  </a:schemeClr>
                </a:solidFill>
                <a:latin typeface="+mj-lt"/>
                <a:ea typeface="Calibri"/>
                <a:cs typeface="Calibri"/>
                <a:sym typeface="Calibri"/>
              </a:rPr>
              <a:t>https://europa.eu/youreurope/business/dealing-with-customers/data-protection/data-protection-gdpr/index_fi.htm</a:t>
            </a:r>
            <a:endParaRPr lang="fi" u="sng" dirty="0">
              <a:solidFill>
                <a:schemeClr val="accent1">
                  <a:lumMod val="75000"/>
                </a:schemeClr>
              </a:solidFill>
              <a:latin typeface="+mj-lt"/>
              <a:ea typeface="Calibri"/>
              <a:cs typeface="Calibri"/>
              <a:sym typeface="Calibri"/>
            </a:endParaRPr>
          </a:p>
          <a:p>
            <a:r>
              <a:rPr lang="fi-FI" dirty="0">
                <a:latin typeface="+mj-lt"/>
                <a:ea typeface="Calibri" panose="020F0502020204030204" pitchFamily="34" charset="0"/>
                <a:cs typeface="Calibri" panose="020F0502020204030204" pitchFamily="34" charset="0"/>
              </a:rPr>
              <a:t>Suostumustietoja </a:t>
            </a:r>
            <a:r>
              <a:rPr lang="fi-FI" u="sng" dirty="0">
                <a:solidFill>
                  <a:schemeClr val="accent1">
                    <a:lumMod val="75000"/>
                  </a:schemeClr>
                </a:solidFill>
                <a:latin typeface="+mj-lt"/>
                <a:ea typeface="Calibri" panose="020F0502020204030204" pitchFamily="34" charset="0"/>
                <a:cs typeface="Calibri" panose="020F0502020204030204" pitchFamily="34" charset="0"/>
              </a:rPr>
              <a:t>https://tietosuoja.fi/rekisteroidyn-suostumus</a:t>
            </a:r>
            <a:endParaRPr lang="fi-FI" dirty="0">
              <a:solidFill>
                <a:schemeClr val="accent1">
                  <a:lumMod val="75000"/>
                </a:schemeClr>
              </a:solidFill>
              <a:latin typeface="+mj-lt"/>
              <a:ea typeface="Calibri" panose="020F0502020204030204" pitchFamily="34" charset="0"/>
              <a:cs typeface="Times New Roman" panose="02020603050405020304" pitchFamily="18" charset="0"/>
            </a:endParaRPr>
          </a:p>
          <a:p>
            <a:endParaRPr lang="fi-FI" dirty="0"/>
          </a:p>
        </p:txBody>
      </p:sp>
      <p:sp>
        <p:nvSpPr>
          <p:cNvPr id="5" name="Alatunnisteen paikkamerkki 4">
            <a:extLst>
              <a:ext uri="{FF2B5EF4-FFF2-40B4-BE49-F238E27FC236}">
                <a16:creationId xmlns:a16="http://schemas.microsoft.com/office/drawing/2014/main" id="{B84D2586-16BA-7A4C-C040-27912BA09A14}"/>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146724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D41D121C-4DE6-B663-BDB6-0CD3AD4E0BC1}"/>
              </a:ext>
            </a:extLst>
          </p:cNvPr>
          <p:cNvSpPr>
            <a:spLocks noGrp="1"/>
          </p:cNvSpPr>
          <p:nvPr>
            <p:ph type="title"/>
          </p:nvPr>
        </p:nvSpPr>
        <p:spPr/>
        <p:txBody>
          <a:bodyPr/>
          <a:lstStyle/>
          <a:p>
            <a:pPr algn="ctr"/>
            <a:r>
              <a:rPr lang="fi-FI" dirty="0"/>
              <a:t>Osaamismerkin suorittaminen</a:t>
            </a:r>
          </a:p>
        </p:txBody>
      </p:sp>
      <p:sp>
        <p:nvSpPr>
          <p:cNvPr id="6" name="Sisällön paikkamerkki 5">
            <a:extLst>
              <a:ext uri="{FF2B5EF4-FFF2-40B4-BE49-F238E27FC236}">
                <a16:creationId xmlns:a16="http://schemas.microsoft.com/office/drawing/2014/main" id="{82326D25-0B19-77C7-5957-3FCF5E5A9913}"/>
              </a:ext>
            </a:extLst>
          </p:cNvPr>
          <p:cNvSpPr>
            <a:spLocks noGrp="1"/>
          </p:cNvSpPr>
          <p:nvPr>
            <p:ph idx="1"/>
          </p:nvPr>
        </p:nvSpPr>
        <p:spPr/>
        <p:txBody>
          <a:bodyPr>
            <a:normAutofit lnSpcReduction="10000"/>
          </a:bodyPr>
          <a:lstStyle/>
          <a:p>
            <a:pPr marL="0" indent="0">
              <a:buNone/>
            </a:pPr>
            <a:r>
              <a:rPr lang="fi-FI" sz="1800" b="1" dirty="0">
                <a:latin typeface="+mj-lt"/>
              </a:rPr>
              <a:t>DIGITUKIJAN DIGITAIDOT -OSAAMISMERKKI: 3 jälkimmäistä osa-aluetta</a:t>
            </a:r>
          </a:p>
          <a:p>
            <a:r>
              <a:rPr lang="fi-FI" sz="1800" b="1" dirty="0">
                <a:latin typeface="+mj-lt"/>
              </a:rPr>
              <a:t>Turvallinen toiminta</a:t>
            </a:r>
          </a:p>
          <a:p>
            <a:r>
              <a:rPr lang="fi-FI" sz="1800" b="1" dirty="0">
                <a:latin typeface="+mj-lt"/>
              </a:rPr>
              <a:t>Vastuullinen toiminta</a:t>
            </a:r>
          </a:p>
          <a:p>
            <a:r>
              <a:rPr lang="fi-FI" sz="1800" b="1" dirty="0">
                <a:latin typeface="+mj-lt"/>
              </a:rPr>
              <a:t>Viestintä ja asiointi</a:t>
            </a:r>
          </a:p>
          <a:p>
            <a:pPr marL="0" indent="0">
              <a:buNone/>
            </a:pPr>
            <a:r>
              <a:rPr lang="fi-FI" sz="1800" dirty="0">
                <a:latin typeface="+mj-lt"/>
                <a:ea typeface="Calibri Light"/>
                <a:cs typeface="Calibri Light"/>
              </a:rPr>
              <a:t>Siirry verkkosivulle </a:t>
            </a:r>
            <a:r>
              <a:rPr lang="fi-FI" sz="1800" dirty="0">
                <a:latin typeface="+mj-lt"/>
                <a:ea typeface="Calibri Light"/>
                <a:cs typeface="Calibri Light"/>
                <a:hlinkClick r:id="rId3"/>
              </a:rPr>
              <a:t>https://dvv.fi/osaamismerkit</a:t>
            </a:r>
            <a:r>
              <a:rPr lang="fi-FI" sz="1800" dirty="0">
                <a:latin typeface="+mj-lt"/>
                <a:ea typeface="Calibri Light"/>
                <a:cs typeface="Calibri Light"/>
              </a:rPr>
              <a:t>.</a:t>
            </a:r>
          </a:p>
          <a:p>
            <a:pPr marL="514350" indent="-514350">
              <a:buFont typeface="+mj-lt"/>
              <a:buAutoNum type="arabicPeriod"/>
            </a:pPr>
            <a:r>
              <a:rPr lang="fi-FI" sz="1800" dirty="0">
                <a:latin typeface="+mj-lt"/>
              </a:rPr>
              <a:t>Suorita yllä mainitut kolme osa-aluetta. Osaamismerkkiin kuuluu yhteensä kuusi osa-aluetta.</a:t>
            </a:r>
          </a:p>
          <a:p>
            <a:pPr marL="514350" indent="-514350">
              <a:buFont typeface="+mj-lt"/>
              <a:buAutoNum type="arabicPeriod"/>
            </a:pPr>
            <a:r>
              <a:rPr lang="fi-FI" sz="1800" dirty="0">
                <a:latin typeface="+mj-lt"/>
              </a:rPr>
              <a:t>Vastaa kysymyksiin ja lopuksi lähetä lomake. </a:t>
            </a:r>
          </a:p>
          <a:p>
            <a:pPr lvl="1"/>
            <a:r>
              <a:rPr lang="fi-FI" sz="1800" dirty="0">
                <a:latin typeface="+mj-lt"/>
              </a:rPr>
              <a:t>Muista lisätä sähköpostiosoitteesi tehtävälomakkeelle, jos sitä kysytään.</a:t>
            </a:r>
          </a:p>
          <a:p>
            <a:pPr lvl="1"/>
            <a:r>
              <a:rPr lang="fi-FI" sz="1800" dirty="0">
                <a:latin typeface="+mj-lt"/>
              </a:rPr>
              <a:t>Jos käytät Passportia, käytä lomakkeella ja Passportissa samaa sähköpostiosoitetta.</a:t>
            </a:r>
          </a:p>
          <a:p>
            <a:pPr lvl="1"/>
            <a:r>
              <a:rPr lang="fi-FI" sz="1800" dirty="0">
                <a:latin typeface="+mj-lt"/>
              </a:rPr>
              <a:t>Muista, että hyväksytyn suorituksen eli merkin saaminen saattaa kestää muutamasta päivästä useampaan viikkoon. Seuraa tilannetta kärsivällisesti.</a:t>
            </a:r>
            <a:endParaRPr lang="fi-FI" sz="1800" dirty="0">
              <a:latin typeface="+mj-lt"/>
              <a:cs typeface="Calibri Light"/>
            </a:endParaRPr>
          </a:p>
          <a:p>
            <a:pPr marL="514350" indent="-514350">
              <a:buFont typeface="+mj-lt"/>
              <a:buAutoNum type="arabicPeriod"/>
            </a:pPr>
            <a:r>
              <a:rPr lang="fi-FI" sz="1800" dirty="0">
                <a:latin typeface="+mj-lt"/>
              </a:rPr>
              <a:t>Kun saat osaamismerkin sähköpostiisi, tallenna se. Voit halutessasi tulostaa merkin itsellesi kurssikansioon. </a:t>
            </a:r>
          </a:p>
          <a:p>
            <a:pPr marL="514350" indent="-514350">
              <a:buFont typeface="+mj-lt"/>
              <a:buAutoNum type="arabicPeriod"/>
            </a:pPr>
            <a:r>
              <a:rPr lang="fi-FI" sz="1800" dirty="0">
                <a:latin typeface="+mj-lt"/>
              </a:rPr>
              <a:t>Suoritettu osaamismerkki siirtyy automaattisesti tilillesi Passportiin, jos olet ottanut sen käyttöösi.</a:t>
            </a:r>
            <a:endParaRPr lang="fi-FI" sz="1800" dirty="0">
              <a:latin typeface="+mj-lt"/>
              <a:cs typeface="Calibri Light"/>
            </a:endParaRPr>
          </a:p>
        </p:txBody>
      </p:sp>
      <p:sp>
        <p:nvSpPr>
          <p:cNvPr id="2" name="Alatunnisteen paikkamerkki 1">
            <a:extLst>
              <a:ext uri="{FF2B5EF4-FFF2-40B4-BE49-F238E27FC236}">
                <a16:creationId xmlns:a16="http://schemas.microsoft.com/office/drawing/2014/main" id="{2DF0A14C-80FB-9AC6-2078-3BDFFCEAE8E8}"/>
              </a:ext>
            </a:extLst>
          </p:cNvPr>
          <p:cNvSpPr>
            <a:spLocks noGrp="1"/>
          </p:cNvSpPr>
          <p:nvPr>
            <p:ph type="ftr" sz="quarter" idx="11"/>
          </p:nvPr>
        </p:nvSpPr>
        <p:spPr/>
        <p:txBody>
          <a:bodyPr/>
          <a:lstStyle/>
          <a:p>
            <a:r>
              <a:rPr lang="fi-FI" dirty="0"/>
              <a:t>©Kymenlaakson Digituki 2023</a:t>
            </a:r>
          </a:p>
        </p:txBody>
      </p:sp>
    </p:spTree>
    <p:extLst>
      <p:ext uri="{BB962C8B-B14F-4D97-AF65-F5344CB8AC3E}">
        <p14:creationId xmlns:p14="http://schemas.microsoft.com/office/powerpoint/2010/main" val="1573551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4648-822F-EBA3-F2A3-4BF03A5FCE92}"/>
              </a:ext>
            </a:extLst>
          </p:cNvPr>
          <p:cNvSpPr>
            <a:spLocks noGrp="1"/>
          </p:cNvSpPr>
          <p:nvPr>
            <p:ph type="title"/>
          </p:nvPr>
        </p:nvSpPr>
        <p:spPr/>
        <p:txBody>
          <a:bodyPr/>
          <a:lstStyle/>
          <a:p>
            <a:pPr algn="ctr"/>
            <a:r>
              <a:rPr lang="en-US">
                <a:ea typeface="Calibri Light"/>
                <a:cs typeface="Calibri Light"/>
              </a:rPr>
              <a:t>Kymenlaakson </a:t>
            </a:r>
            <a:r>
              <a:rPr lang="en-US" err="1">
                <a:ea typeface="Calibri Light"/>
                <a:cs typeface="Calibri Light"/>
              </a:rPr>
              <a:t>Digitukiverkosto</a:t>
            </a:r>
            <a:endParaRPr lang="en-US"/>
          </a:p>
        </p:txBody>
      </p:sp>
      <p:sp>
        <p:nvSpPr>
          <p:cNvPr id="3" name="Content Placeholder 2">
            <a:extLst>
              <a:ext uri="{FF2B5EF4-FFF2-40B4-BE49-F238E27FC236}">
                <a16:creationId xmlns:a16="http://schemas.microsoft.com/office/drawing/2014/main" id="{19163FDB-0A49-6424-3759-EDD9237D47A7}"/>
              </a:ext>
            </a:extLst>
          </p:cNvPr>
          <p:cNvSpPr>
            <a:spLocks noGrp="1"/>
          </p:cNvSpPr>
          <p:nvPr>
            <p:ph idx="1"/>
          </p:nvPr>
        </p:nvSpPr>
        <p:spPr>
          <a:xfrm>
            <a:off x="9689124" y="2079625"/>
            <a:ext cx="2153139" cy="3823800"/>
          </a:xfrm>
          <a:ln>
            <a:solidFill>
              <a:schemeClr val="accent1">
                <a:lumMod val="50000"/>
              </a:schemeClr>
            </a:solidFill>
          </a:ln>
        </p:spPr>
        <p:txBody>
          <a:bodyPr vert="horz" lIns="91440" tIns="45720" rIns="91440" bIns="45720" rtlCol="0" anchor="t">
            <a:normAutofit/>
          </a:bodyPr>
          <a:lstStyle/>
          <a:p>
            <a:pPr marL="0" indent="0" algn="ctr">
              <a:buNone/>
            </a:pPr>
            <a:br>
              <a:rPr lang="en-US" sz="1400" b="1">
                <a:latin typeface="Calibri Light"/>
                <a:ea typeface="Calibri"/>
                <a:cs typeface="Calibri"/>
              </a:rPr>
            </a:br>
            <a:r>
              <a:rPr lang="en-US" sz="1400" b="1">
                <a:latin typeface="Calibri Light"/>
                <a:ea typeface="Calibri"/>
                <a:cs typeface="Calibri"/>
              </a:rPr>
              <a:t>Katariina </a:t>
            </a:r>
            <a:r>
              <a:rPr lang="en-US" sz="1400" b="1" err="1">
                <a:latin typeface="Calibri Light"/>
                <a:ea typeface="Calibri"/>
                <a:cs typeface="Calibri"/>
              </a:rPr>
              <a:t>Terävä</a:t>
            </a:r>
            <a:endParaRPr lang="en-US" err="1"/>
          </a:p>
          <a:p>
            <a:pPr marL="0" indent="0" algn="ctr">
              <a:buNone/>
            </a:pPr>
            <a:r>
              <a:rPr lang="en-US" sz="1400" err="1">
                <a:latin typeface="Calibri Light"/>
                <a:ea typeface="Calibri" panose="020F0502020204030204"/>
                <a:cs typeface="Calibri" panose="020F0502020204030204"/>
              </a:rPr>
              <a:t>Projektipäällikkö</a:t>
            </a:r>
            <a:endParaRPr lang="en-US" err="1">
              <a:latin typeface="Calibri" panose="020F0502020204030204"/>
              <a:ea typeface="Calibri" panose="020F0502020204030204"/>
              <a:cs typeface="Calibri" panose="020F0502020204030204"/>
            </a:endParaRPr>
          </a:p>
          <a:p>
            <a:pPr marL="0" indent="0" algn="ctr">
              <a:buNone/>
            </a:pPr>
            <a:r>
              <a:rPr lang="en-US" sz="1400" err="1">
                <a:latin typeface="Calibri Light"/>
                <a:ea typeface="Calibri" panose="020F0502020204030204"/>
                <a:cs typeface="Calibri" panose="020F0502020204030204"/>
              </a:rPr>
              <a:t>Kouvolan</a:t>
            </a:r>
            <a:r>
              <a:rPr lang="en-US" sz="1400">
                <a:latin typeface="Calibri Light"/>
                <a:ea typeface="Calibri" panose="020F0502020204030204"/>
                <a:cs typeface="Calibri" panose="020F0502020204030204"/>
              </a:rPr>
              <a:t> </a:t>
            </a:r>
            <a:r>
              <a:rPr lang="en-US" sz="1400" err="1">
                <a:latin typeface="Calibri Light"/>
                <a:ea typeface="Calibri" panose="020F0502020204030204"/>
                <a:cs typeface="Calibri" panose="020F0502020204030204"/>
              </a:rPr>
              <a:t>kaupunki</a:t>
            </a:r>
            <a:endParaRPr lang="en-US">
              <a:latin typeface="Calibri" panose="020F0502020204030204"/>
              <a:ea typeface="Calibri" panose="020F0502020204030204"/>
              <a:cs typeface="Calibri" panose="020F0502020204030204"/>
            </a:endParaRPr>
          </a:p>
          <a:p>
            <a:pPr marL="0" indent="0" algn="ctr">
              <a:buNone/>
            </a:pPr>
            <a:r>
              <a:rPr lang="en-US" sz="1400">
                <a:latin typeface="Calibri Light"/>
                <a:ea typeface="Calibri" panose="020F0502020204030204"/>
                <a:cs typeface="Calibri" panose="020F0502020204030204"/>
              </a:rPr>
              <a:t>katariina.terava@kouvola.fi</a:t>
            </a:r>
            <a:endParaRPr lang="en-US">
              <a:latin typeface="Calibri" panose="020F0502020204030204"/>
              <a:ea typeface="Calibri" panose="020F0502020204030204"/>
              <a:cs typeface="Calibri" panose="020F0502020204030204"/>
            </a:endParaRPr>
          </a:p>
          <a:p>
            <a:pPr marL="0" indent="0" algn="ctr">
              <a:buNone/>
            </a:pPr>
            <a:r>
              <a:rPr lang="en-US" sz="1400">
                <a:latin typeface="Calibri Light"/>
                <a:ea typeface="Calibri" panose="020F0502020204030204"/>
                <a:cs typeface="Calibri" panose="020F0502020204030204"/>
              </a:rPr>
              <a:t>P. 040 847 7940</a:t>
            </a:r>
          </a:p>
          <a:p>
            <a:pPr marL="0" indent="0" algn="ctr">
              <a:buNone/>
            </a:pPr>
            <a:endParaRPr lang="en-US" sz="1400">
              <a:latin typeface="Calibri Light"/>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1BAA87B7-AAC9-F89C-3521-1F96B0DEBCD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©Kymenlaakson Digituki 2023</a:t>
            </a:r>
          </a:p>
        </p:txBody>
      </p:sp>
      <p:sp>
        <p:nvSpPr>
          <p:cNvPr id="7" name="Content Placeholder 2">
            <a:extLst>
              <a:ext uri="{FF2B5EF4-FFF2-40B4-BE49-F238E27FC236}">
                <a16:creationId xmlns:a16="http://schemas.microsoft.com/office/drawing/2014/main" id="{A0974CBF-8633-93F7-7331-10714190D5CE}"/>
              </a:ext>
            </a:extLst>
          </p:cNvPr>
          <p:cNvSpPr txBox="1">
            <a:spLocks/>
          </p:cNvSpPr>
          <p:nvPr/>
        </p:nvSpPr>
        <p:spPr>
          <a:xfrm>
            <a:off x="2719754"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br>
            <a:r>
              <a:rPr kumimoji="0" lang="en-US" sz="1400" b="1"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Jaana Feldt</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panose="020F0502020204030204"/>
                <a:cs typeface="Calibri" panose="020F0502020204030204"/>
              </a:rPr>
              <a:t>Palvelusuunnittelija</a:t>
            </a:r>
            <a:endPar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panose="020F0502020204030204"/>
                <a:cs typeface="Calibri" panose="020F0502020204030204"/>
              </a:rPr>
              <a:t>Kotkan</a:t>
            </a: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 </a:t>
            </a:r>
            <a:r>
              <a:rPr kumimoji="0" lang="en-US" sz="1400" b="0" i="0" u="none" strike="noStrike" kern="1200" cap="none" spc="0" normalizeH="0" baseline="0" noProof="0" err="1">
                <a:ln>
                  <a:noFill/>
                </a:ln>
                <a:solidFill>
                  <a:prstClr val="black"/>
                </a:solidFill>
                <a:effectLst/>
                <a:uLnTx/>
                <a:uFillTx/>
                <a:latin typeface="Calibri Light"/>
                <a:ea typeface="Calibri" panose="020F0502020204030204"/>
                <a:cs typeface="Calibri" panose="020F0502020204030204"/>
              </a:rPr>
              <a:t>kaupunki</a:t>
            </a:r>
            <a:endPar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jaana.feldt@kotka.fi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P. 040 640 1763</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a:ln>
                <a:noFill/>
              </a:ln>
              <a:solidFill>
                <a:prstClr val="black"/>
              </a:solidFill>
              <a:effectLst/>
              <a:uLnTx/>
              <a:uFillTx/>
              <a:latin typeface="Calibri" panose="020F0502020204030204"/>
              <a:ea typeface="Calibri" panose="020F0502020204030204"/>
              <a:cs typeface="Calibri" panose="020F0502020204030204"/>
            </a:endParaRPr>
          </a:p>
        </p:txBody>
      </p:sp>
      <p:sp>
        <p:nvSpPr>
          <p:cNvPr id="9" name="Content Placeholder 2">
            <a:extLst>
              <a:ext uri="{FF2B5EF4-FFF2-40B4-BE49-F238E27FC236}">
                <a16:creationId xmlns:a16="http://schemas.microsoft.com/office/drawing/2014/main" id="{20F72CAB-2F18-EC56-F225-E82CC5DB38A5}"/>
              </a:ext>
            </a:extLst>
          </p:cNvPr>
          <p:cNvSpPr txBox="1">
            <a:spLocks/>
          </p:cNvSpPr>
          <p:nvPr/>
        </p:nvSpPr>
        <p:spPr>
          <a:xfrm>
            <a:off x="7369908"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a:ln>
                  <a:noFill/>
                </a:ln>
                <a:solidFill>
                  <a:prstClr val="black"/>
                </a:solidFill>
                <a:effectLst/>
                <a:uLnTx/>
                <a:uFillTx/>
                <a:latin typeface="Calibri Light"/>
                <a:ea typeface="Calibri"/>
                <a:cs typeface="Calibri"/>
              </a:rPr>
            </a:br>
            <a:r>
              <a:rPr kumimoji="0" lang="en-US" sz="1400" b="1" i="0" u="none" strike="noStrike" kern="1200" cap="none" spc="0" normalizeH="0" baseline="0" noProof="0">
                <a:ln>
                  <a:noFill/>
                </a:ln>
                <a:solidFill>
                  <a:prstClr val="black"/>
                </a:solidFill>
                <a:effectLst/>
                <a:uLnTx/>
                <a:uFillTx/>
                <a:latin typeface="Calibri Light"/>
                <a:ea typeface="Calibri"/>
                <a:cs typeface="Calibri"/>
              </a:rPr>
              <a:t>Aki Ruuskanen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Digitukikoordinaattori</a:t>
            </a:r>
            <a:endParaRPr kumimoji="0" lang="en-US" sz="1400" b="0" i="0" u="none" strike="noStrike" kern="1200" cap="none" spc="0" normalizeH="0" baseline="0" noProof="0">
              <a:ln>
                <a:noFill/>
              </a:ln>
              <a:solidFill>
                <a:prstClr val="black"/>
              </a:solidFill>
              <a:effectLst/>
              <a:uLnTx/>
              <a:uFillTx/>
              <a:latin typeface="Calibri Light"/>
              <a:ea typeface="Calibri"/>
              <a:cs typeface="Calibri"/>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Kaakon</a:t>
            </a:r>
            <a:r>
              <a:rPr kumimoji="0" lang="en-US" sz="1400" b="0" i="0" u="none" strike="noStrike" kern="1200" cap="none" spc="0" normalizeH="0" baseline="0" noProof="0">
                <a:ln>
                  <a:noFill/>
                </a:ln>
                <a:solidFill>
                  <a:prstClr val="black"/>
                </a:solidFill>
                <a:effectLst/>
                <a:uLnTx/>
                <a:uFillTx/>
                <a:latin typeface="Calibri Light"/>
                <a:ea typeface="Calibri"/>
                <a:cs typeface="Calibri"/>
              </a:rPr>
              <a:t> </a:t>
            </a: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kaksikko</a:t>
            </a:r>
            <a:endPar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jelppiaku@gmail.com</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P. 040 0343444</a:t>
            </a:r>
          </a:p>
        </p:txBody>
      </p:sp>
      <p:sp>
        <p:nvSpPr>
          <p:cNvPr id="11" name="Content Placeholder 2">
            <a:extLst>
              <a:ext uri="{FF2B5EF4-FFF2-40B4-BE49-F238E27FC236}">
                <a16:creationId xmlns:a16="http://schemas.microsoft.com/office/drawing/2014/main" id="{C4348A79-6537-C0FC-C228-495BAAD78165}"/>
              </a:ext>
            </a:extLst>
          </p:cNvPr>
          <p:cNvSpPr txBox="1">
            <a:spLocks/>
          </p:cNvSpPr>
          <p:nvPr/>
        </p:nvSpPr>
        <p:spPr>
          <a:xfrm>
            <a:off x="400539" y="2081580"/>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a:ln>
                  <a:noFill/>
                </a:ln>
                <a:solidFill>
                  <a:prstClr val="black"/>
                </a:solidFill>
                <a:effectLst/>
                <a:uLnTx/>
                <a:uFillTx/>
                <a:latin typeface="Calibri Light"/>
                <a:ea typeface="Calibri"/>
                <a:cs typeface="Calibri"/>
              </a:rPr>
            </a:br>
            <a:r>
              <a:rPr kumimoji="0" lang="en-US" sz="1400" b="1" i="0" u="none" strike="noStrike" kern="1200" cap="none" spc="0" normalizeH="0" baseline="0" noProof="0">
                <a:ln>
                  <a:noFill/>
                </a:ln>
                <a:solidFill>
                  <a:prstClr val="black"/>
                </a:solidFill>
                <a:effectLst/>
                <a:uLnTx/>
                <a:uFillTx/>
                <a:latin typeface="Calibri Light"/>
                <a:ea typeface="Calibri"/>
                <a:cs typeface="Calibri"/>
              </a:rPr>
              <a:t>Tytti Eriksson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Hyvinvointikoordinaattori</a:t>
            </a:r>
            <a:endParaRPr kumimoji="0" lang="en-US" sz="1400" b="0" i="0" u="none" strike="noStrike" kern="1200" cap="none" spc="0" normalizeH="0" baseline="0" noProof="0">
              <a:ln>
                <a:noFill/>
              </a:ln>
              <a:solidFill>
                <a:prstClr val="black"/>
              </a:solidFill>
              <a:effectLst/>
              <a:uLnTx/>
              <a:uFillTx/>
              <a:latin typeface="Calibri Light"/>
              <a:ea typeface="Calibri"/>
              <a:cs typeface="Calibri"/>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Pyhtään</a:t>
            </a:r>
            <a:r>
              <a:rPr kumimoji="0" lang="en-US" sz="1400" b="0" i="0" u="none" strike="noStrike" kern="1200" cap="none" spc="0" normalizeH="0" baseline="0" noProof="0">
                <a:ln>
                  <a:noFill/>
                </a:ln>
                <a:solidFill>
                  <a:prstClr val="black"/>
                </a:solidFill>
                <a:effectLst/>
                <a:uLnTx/>
                <a:uFillTx/>
                <a:latin typeface="Calibri Light"/>
                <a:ea typeface="Calibri"/>
                <a:cs typeface="Calibri"/>
              </a:rPr>
              <a:t> </a:t>
            </a: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kunta</a:t>
            </a:r>
            <a:endParaRPr kumimoji="0" lang="en-US" sz="1400" b="0" i="0" u="none" strike="noStrike" kern="1200" cap="none" spc="0" normalizeH="0" baseline="0" noProof="0">
              <a:ln>
                <a:noFill/>
              </a:ln>
              <a:solidFill>
                <a:prstClr val="black"/>
              </a:solidFill>
              <a:effectLst/>
              <a:uLnTx/>
              <a:uFillTx/>
              <a:latin typeface="Calibri Light"/>
              <a:ea typeface="Calibri"/>
              <a:cs typeface="Calibri"/>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a:cs typeface="Calibri"/>
              </a:rPr>
              <a:t>tytti.eriksson@pyhtaa.fi</a:t>
            </a:r>
            <a:endParaRPr kumimoji="0" lang="en-US" sz="2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a:cs typeface="Calibri"/>
              </a:rPr>
              <a:t>P. 050 473 5717</a:t>
            </a:r>
          </a:p>
        </p:txBody>
      </p:sp>
      <p:sp>
        <p:nvSpPr>
          <p:cNvPr id="13" name="Content Placeholder 2">
            <a:extLst>
              <a:ext uri="{FF2B5EF4-FFF2-40B4-BE49-F238E27FC236}">
                <a16:creationId xmlns:a16="http://schemas.microsoft.com/office/drawing/2014/main" id="{0CE2C772-0CEE-E9A5-2D8B-C2A001ADD0F4}"/>
              </a:ext>
            </a:extLst>
          </p:cNvPr>
          <p:cNvSpPr txBox="1">
            <a:spLocks/>
          </p:cNvSpPr>
          <p:nvPr/>
        </p:nvSpPr>
        <p:spPr>
          <a:xfrm>
            <a:off x="5044832" y="2065948"/>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a:ln>
                  <a:noFill/>
                </a:ln>
                <a:solidFill>
                  <a:prstClr val="black"/>
                </a:solidFill>
                <a:effectLst/>
                <a:uLnTx/>
                <a:uFillTx/>
                <a:latin typeface="Calibri Light"/>
                <a:ea typeface="Calibri"/>
                <a:cs typeface="Calibri"/>
              </a:rPr>
            </a:br>
            <a:r>
              <a:rPr kumimoji="0" lang="en-US" sz="1400" b="1" i="0" u="none" strike="noStrike" kern="1200" cap="none" spc="0" normalizeH="0" baseline="0" noProof="0">
                <a:ln>
                  <a:noFill/>
                </a:ln>
                <a:solidFill>
                  <a:prstClr val="black"/>
                </a:solidFill>
                <a:effectLst/>
                <a:uLnTx/>
                <a:uFillTx/>
                <a:latin typeface="Calibri Light"/>
                <a:ea typeface="Calibri"/>
                <a:cs typeface="Calibri"/>
              </a:rPr>
              <a:t>Mia Iivonen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Hyvinvointikoordinaattori</a:t>
            </a:r>
            <a:endParaRPr kumimoji="0" lang="en-US" sz="1400" b="0" i="0" u="none" strike="noStrike" kern="1200" cap="none" spc="0" normalizeH="0" baseline="0" noProof="0">
              <a:ln>
                <a:noFill/>
              </a:ln>
              <a:solidFill>
                <a:prstClr val="black"/>
              </a:solidFill>
              <a:effectLst/>
              <a:uLnTx/>
              <a:uFillTx/>
              <a:latin typeface="Calibri Light"/>
              <a:ea typeface="Calibri"/>
              <a:cs typeface="Calibri"/>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err="1">
                <a:ln>
                  <a:noFill/>
                </a:ln>
                <a:solidFill>
                  <a:prstClr val="black"/>
                </a:solidFill>
                <a:effectLst/>
                <a:uLnTx/>
                <a:uFillTx/>
                <a:latin typeface="Calibri Light"/>
                <a:ea typeface="Calibri"/>
                <a:cs typeface="Calibri"/>
              </a:rPr>
              <a:t>Haminan</a:t>
            </a: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 </a:t>
            </a:r>
            <a:r>
              <a:rPr kumimoji="0" lang="en-US" sz="1400" b="0" i="0" u="none" strike="noStrike" kern="1200" cap="none" spc="0" normalizeH="0" baseline="0" noProof="0" err="1">
                <a:ln>
                  <a:noFill/>
                </a:ln>
                <a:solidFill>
                  <a:prstClr val="black"/>
                </a:solidFill>
                <a:effectLst/>
                <a:uLnTx/>
                <a:uFillTx/>
                <a:latin typeface="Calibri Light"/>
                <a:ea typeface="Calibri" panose="020F0502020204030204"/>
                <a:cs typeface="Calibri" panose="020F0502020204030204"/>
              </a:rPr>
              <a:t>kaupunki</a:t>
            </a:r>
            <a:endPar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mia.iivonen@hamina.fi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Light"/>
                <a:ea typeface="Calibri" panose="020F0502020204030204"/>
                <a:cs typeface="Calibri" panose="020F0502020204030204"/>
              </a:rPr>
              <a:t>P. 040 526 2165</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a:ln>
                <a:noFill/>
              </a:ln>
              <a:solidFill>
                <a:prstClr val="black"/>
              </a:solidFill>
              <a:effectLst/>
              <a:uLnTx/>
              <a:uFillTx/>
              <a:latin typeface="Calibri" panose="020F0502020204030204"/>
              <a:ea typeface="Calibri" panose="020F0502020204030204"/>
              <a:cs typeface="Calibri" panose="020F0502020204030204"/>
            </a:endParaRPr>
          </a:p>
        </p:txBody>
      </p:sp>
      <p:pic>
        <p:nvPicPr>
          <p:cNvPr id="14" name="Picture 14">
            <a:extLst>
              <a:ext uri="{FF2B5EF4-FFF2-40B4-BE49-F238E27FC236}">
                <a16:creationId xmlns:a16="http://schemas.microsoft.com/office/drawing/2014/main" id="{4BC12E50-56E9-65BD-31F2-FD78265688B9}"/>
              </a:ext>
            </a:extLst>
          </p:cNvPr>
          <p:cNvPicPr>
            <a:picLocks noChangeAspect="1"/>
          </p:cNvPicPr>
          <p:nvPr/>
        </p:nvPicPr>
        <p:blipFill>
          <a:blip r:embed="rId2"/>
          <a:stretch>
            <a:fillRect/>
          </a:stretch>
        </p:blipFill>
        <p:spPr>
          <a:xfrm>
            <a:off x="3080360" y="4213589"/>
            <a:ext cx="1371357" cy="1371357"/>
          </a:xfrm>
          <a:prstGeom prst="rect">
            <a:avLst/>
          </a:prstGeom>
        </p:spPr>
      </p:pic>
      <p:pic>
        <p:nvPicPr>
          <p:cNvPr id="6" name="Kuva 5" descr="Kuva, joka sisältää kohteen teksti&#10;&#10;Kuvaus luotu automaattisesti">
            <a:extLst>
              <a:ext uri="{FF2B5EF4-FFF2-40B4-BE49-F238E27FC236}">
                <a16:creationId xmlns:a16="http://schemas.microsoft.com/office/drawing/2014/main" id="{64067153-B4DC-9CEC-F5E1-4CD81A9EAA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2943" y="4104530"/>
            <a:ext cx="1968454" cy="1574763"/>
          </a:xfrm>
          <a:prstGeom prst="rect">
            <a:avLst/>
          </a:prstGeom>
        </p:spPr>
      </p:pic>
      <p:pic>
        <p:nvPicPr>
          <p:cNvPr id="10" name="Kuva 9" descr="Kuva, joka sisältää kohteen teksti, clipart-kuva&#10;&#10;Kuvaus luotu automaattisesti">
            <a:extLst>
              <a:ext uri="{FF2B5EF4-FFF2-40B4-BE49-F238E27FC236}">
                <a16:creationId xmlns:a16="http://schemas.microsoft.com/office/drawing/2014/main" id="{8645AACC-4DE6-0D1B-534F-E9D3DE40E4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8431" y="4663042"/>
            <a:ext cx="2094524" cy="472449"/>
          </a:xfrm>
          <a:prstGeom prst="rect">
            <a:avLst/>
          </a:prstGeom>
        </p:spPr>
      </p:pic>
      <p:pic>
        <p:nvPicPr>
          <p:cNvPr id="8" name="Kuva 7" descr="Kuva, joka sisältää kohteen teksti&#10;&#10;Kuvaus luotu automaattisesti">
            <a:extLst>
              <a:ext uri="{FF2B5EF4-FFF2-40B4-BE49-F238E27FC236}">
                <a16:creationId xmlns:a16="http://schemas.microsoft.com/office/drawing/2014/main" id="{0275E200-4A7E-3920-1421-86C4F2D19F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319" y="4325815"/>
            <a:ext cx="1522533" cy="1141900"/>
          </a:xfrm>
          <a:prstGeom prst="rect">
            <a:avLst/>
          </a:prstGeom>
        </p:spPr>
      </p:pic>
      <p:pic>
        <p:nvPicPr>
          <p:cNvPr id="15" name="Kuva 14">
            <a:extLst>
              <a:ext uri="{FF2B5EF4-FFF2-40B4-BE49-F238E27FC236}">
                <a16:creationId xmlns:a16="http://schemas.microsoft.com/office/drawing/2014/main" id="{623DA54E-CF91-C440-341D-18F5A037642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53686" y="4240912"/>
            <a:ext cx="1521107" cy="1316708"/>
          </a:xfrm>
          <a:prstGeom prst="rect">
            <a:avLst/>
          </a:prstGeom>
        </p:spPr>
      </p:pic>
    </p:spTree>
    <p:extLst>
      <p:ext uri="{BB962C8B-B14F-4D97-AF65-F5344CB8AC3E}">
        <p14:creationId xmlns:p14="http://schemas.microsoft.com/office/powerpoint/2010/main" val="90319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6BB49A-4435-D1C5-F999-CA40E718EEE0}"/>
              </a:ext>
            </a:extLst>
          </p:cNvPr>
          <p:cNvSpPr>
            <a:spLocks noGrp="1"/>
          </p:cNvSpPr>
          <p:nvPr>
            <p:ph type="title"/>
          </p:nvPr>
        </p:nvSpPr>
        <p:spPr/>
        <p:txBody>
          <a:bodyPr/>
          <a:lstStyle/>
          <a:p>
            <a:pPr algn="ctr"/>
            <a:r>
              <a:rPr lang="fi-FI" dirty="0"/>
              <a:t>Turvallisuus verkossa</a:t>
            </a:r>
          </a:p>
        </p:txBody>
      </p:sp>
      <p:sp>
        <p:nvSpPr>
          <p:cNvPr id="5" name="Sisällön paikkamerkki 4">
            <a:extLst>
              <a:ext uri="{FF2B5EF4-FFF2-40B4-BE49-F238E27FC236}">
                <a16:creationId xmlns:a16="http://schemas.microsoft.com/office/drawing/2014/main" id="{FCB5E90C-D6C1-126E-B731-B97C0C324D37}"/>
              </a:ext>
            </a:extLst>
          </p:cNvPr>
          <p:cNvSpPr>
            <a:spLocks noGrp="1"/>
          </p:cNvSpPr>
          <p:nvPr>
            <p:ph idx="1"/>
          </p:nvPr>
        </p:nvSpPr>
        <p:spPr/>
        <p:txBody>
          <a:bodyPr>
            <a:normAutofit fontScale="85000" lnSpcReduction="20000"/>
          </a:bodyPr>
          <a:lstStyle/>
          <a:p>
            <a:pPr marL="0" indent="0">
              <a:buNone/>
            </a:pPr>
            <a:r>
              <a:rPr lang="fi-FI" dirty="0">
                <a:latin typeface="+mj-lt"/>
              </a:rPr>
              <a:t>Tietoturva ja/tai tietoturvallisuus tarkoittaa tiedon saatavuuden, luottamuksellisuuden ja eheyden ylläpitämistä. </a:t>
            </a:r>
          </a:p>
          <a:p>
            <a:pPr marL="0" indent="0">
              <a:buNone/>
            </a:pPr>
            <a:br>
              <a:rPr lang="fi-FI" dirty="0">
                <a:latin typeface="+mj-lt"/>
              </a:rPr>
            </a:br>
            <a:r>
              <a:rPr lang="fi-FI" b="1" dirty="0">
                <a:latin typeface="+mj-lt"/>
              </a:rPr>
              <a:t>NÄIN VOIT HUOLEHTIA TIETOTURVASTASI</a:t>
            </a:r>
          </a:p>
          <a:p>
            <a:r>
              <a:rPr lang="fi-FI" dirty="0">
                <a:latin typeface="+mj-lt"/>
              </a:rPr>
              <a:t>Ota käyttöön kaksivaiheinen tunnistautuminen.</a:t>
            </a:r>
          </a:p>
          <a:p>
            <a:r>
              <a:rPr lang="fi-FI" dirty="0">
                <a:latin typeface="+mj-lt"/>
              </a:rPr>
              <a:t>Varmuuskopioi tärkeimmät tietosi, eli tärkeät asiakirjat ja rakkaimmat valokuvasi ulkoiselle tallentimelle sekä lisäksi esim. pilvipalveluun.</a:t>
            </a:r>
          </a:p>
          <a:p>
            <a:r>
              <a:rPr lang="fi-FI" dirty="0">
                <a:latin typeface="+mj-lt"/>
              </a:rPr>
              <a:t>Pidä laitteiden ja ohjelmistojen päivitykset ajan tasalla ja tarkista ne silloin tällöin.</a:t>
            </a:r>
          </a:p>
          <a:p>
            <a:r>
              <a:rPr lang="fi-FI" dirty="0">
                <a:latin typeface="+mj-lt"/>
              </a:rPr>
              <a:t>Luo riittävän pitkä salasanat (10-15 merkkiä ja käytä erikoismerkkejä ,+-%&amp; tai keksi hyvin muistettava murresana). Älä käytä samaa salasanaa monessa paikassa.</a:t>
            </a:r>
          </a:p>
          <a:p>
            <a:r>
              <a:rPr lang="fi-FI" dirty="0">
                <a:latin typeface="+mj-lt"/>
              </a:rPr>
              <a:t>Päivitä automaattisesti tietokoneen ja älylaitteiden virustorjuntaohjelmat.</a:t>
            </a:r>
          </a:p>
          <a:p>
            <a:r>
              <a:rPr lang="fi-FI" dirty="0">
                <a:latin typeface="+mj-lt"/>
              </a:rPr>
              <a:t>Varo liian hyviä verkkokauppatarjouksia. Liian hyvältä kuulostava tarjous on usein huijaus. Ota aina selvää myyjästä, kun teet ensiostoksia uudessa verkkokaupassa.</a:t>
            </a:r>
          </a:p>
        </p:txBody>
      </p:sp>
      <p:sp>
        <p:nvSpPr>
          <p:cNvPr id="3" name="Alatunnisteen paikkamerkki 2">
            <a:extLst>
              <a:ext uri="{FF2B5EF4-FFF2-40B4-BE49-F238E27FC236}">
                <a16:creationId xmlns:a16="http://schemas.microsoft.com/office/drawing/2014/main" id="{6B3E1114-AD40-1951-F51D-6CC091EEA3DC}"/>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05699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CAF614-A132-6349-8395-26AF6FB7014F}"/>
              </a:ext>
            </a:extLst>
          </p:cNvPr>
          <p:cNvSpPr>
            <a:spLocks noGrp="1"/>
          </p:cNvSpPr>
          <p:nvPr>
            <p:ph type="title"/>
          </p:nvPr>
        </p:nvSpPr>
        <p:spPr/>
        <p:txBody>
          <a:bodyPr/>
          <a:lstStyle/>
          <a:p>
            <a:pPr algn="ctr"/>
            <a:r>
              <a:rPr lang="fi-FI" dirty="0"/>
              <a:t>Verkkohuijaukset</a:t>
            </a:r>
          </a:p>
        </p:txBody>
      </p:sp>
      <p:sp>
        <p:nvSpPr>
          <p:cNvPr id="3" name="Sisällön paikkamerkki 2">
            <a:extLst>
              <a:ext uri="{FF2B5EF4-FFF2-40B4-BE49-F238E27FC236}">
                <a16:creationId xmlns:a16="http://schemas.microsoft.com/office/drawing/2014/main" id="{52AE704D-9FE9-7892-0DEB-574C2D7980BD}"/>
              </a:ext>
            </a:extLst>
          </p:cNvPr>
          <p:cNvSpPr>
            <a:spLocks noGrp="1"/>
          </p:cNvSpPr>
          <p:nvPr>
            <p:ph sz="half" idx="1"/>
          </p:nvPr>
        </p:nvSpPr>
        <p:spPr/>
        <p:txBody>
          <a:bodyPr>
            <a:noAutofit/>
          </a:bodyPr>
          <a:lstStyle/>
          <a:p>
            <a:pPr marL="0" indent="0">
              <a:buNone/>
            </a:pPr>
            <a:r>
              <a:rPr lang="fi-FI" sz="2400" b="1" dirty="0">
                <a:latin typeface="+mj-lt"/>
              </a:rPr>
              <a:t>TUNNISTA HUIJAUSVIESTI</a:t>
            </a:r>
          </a:p>
          <a:p>
            <a:r>
              <a:rPr lang="fi-FI" sz="2400" dirty="0">
                <a:latin typeface="+mj-lt"/>
              </a:rPr>
              <a:t>Puhelu tulee tuntemattomasta numerosta ja soittaja esiintyy esim. poliisina ja </a:t>
            </a:r>
            <a:r>
              <a:rPr lang="fi-FI" sz="2400" u="sng" dirty="0">
                <a:latin typeface="+mj-lt"/>
              </a:rPr>
              <a:t>pyytää henkilötunnuksia</a:t>
            </a:r>
            <a:r>
              <a:rPr lang="fi-FI" sz="2400" dirty="0">
                <a:latin typeface="+mj-lt"/>
              </a:rPr>
              <a:t>. Tällainen soitto on huijaus.</a:t>
            </a:r>
          </a:p>
          <a:p>
            <a:r>
              <a:rPr lang="fi-FI" sz="2400" dirty="0">
                <a:latin typeface="+mj-lt"/>
              </a:rPr>
              <a:t>Saat sähköpostin pankista. Viestissä </a:t>
            </a:r>
            <a:r>
              <a:rPr lang="fi-FI" sz="2400" u="sng" dirty="0">
                <a:latin typeface="+mj-lt"/>
              </a:rPr>
              <a:t>pyydetään verkkopankin tunnuksia</a:t>
            </a:r>
            <a:r>
              <a:rPr lang="fi-FI" sz="2400" dirty="0">
                <a:latin typeface="+mj-lt"/>
              </a:rPr>
              <a:t> ja </a:t>
            </a:r>
            <a:r>
              <a:rPr lang="fi-FI" sz="2400" u="sng" dirty="0">
                <a:latin typeface="+mj-lt"/>
              </a:rPr>
              <a:t>avainlukulistan</a:t>
            </a:r>
            <a:r>
              <a:rPr lang="fi-FI" sz="2400" dirty="0">
                <a:latin typeface="+mj-lt"/>
              </a:rPr>
              <a:t> kopiointia tms. Tämä on huijausviesti. </a:t>
            </a:r>
          </a:p>
          <a:p>
            <a:r>
              <a:rPr lang="fi-FI" sz="2400" dirty="0">
                <a:latin typeface="+mj-lt"/>
              </a:rPr>
              <a:t>Digituen edustaja soittaa ja kertoo, että </a:t>
            </a:r>
            <a:r>
              <a:rPr lang="fi-FI" sz="2400" u="sng" dirty="0">
                <a:latin typeface="+mj-lt"/>
              </a:rPr>
              <a:t>älylaitteessasi on vakava virus</a:t>
            </a:r>
            <a:r>
              <a:rPr lang="fi-FI" sz="2400" dirty="0">
                <a:latin typeface="+mj-lt"/>
              </a:rPr>
              <a:t>. Tämä on myös huijaus.</a:t>
            </a:r>
          </a:p>
        </p:txBody>
      </p:sp>
      <p:sp>
        <p:nvSpPr>
          <p:cNvPr id="4" name="Sisällön paikkamerkki 3">
            <a:extLst>
              <a:ext uri="{FF2B5EF4-FFF2-40B4-BE49-F238E27FC236}">
                <a16:creationId xmlns:a16="http://schemas.microsoft.com/office/drawing/2014/main" id="{3EB20B6A-316E-9235-7444-A9ECC23CD2C9}"/>
              </a:ext>
            </a:extLst>
          </p:cNvPr>
          <p:cNvSpPr>
            <a:spLocks noGrp="1"/>
          </p:cNvSpPr>
          <p:nvPr>
            <p:ph sz="half" idx="2"/>
          </p:nvPr>
        </p:nvSpPr>
        <p:spPr/>
        <p:txBody>
          <a:bodyPr>
            <a:normAutofit/>
          </a:bodyPr>
          <a:lstStyle/>
          <a:p>
            <a:pPr marL="0" indent="0">
              <a:buNone/>
            </a:pPr>
            <a:r>
              <a:rPr lang="fi-FI" sz="2400" b="1" dirty="0">
                <a:latin typeface="+mj-lt"/>
              </a:rPr>
              <a:t>MITEN TOIMIA HUIJATTUNA</a:t>
            </a:r>
          </a:p>
          <a:p>
            <a:r>
              <a:rPr lang="fi-FI" sz="2400" dirty="0">
                <a:latin typeface="+mj-lt"/>
              </a:rPr>
              <a:t>Jos huomaat tulleesi huijatuksi, tee ilmoitus poliisille. </a:t>
            </a:r>
          </a:p>
          <a:p>
            <a:r>
              <a:rPr lang="fi-FI" sz="2400" dirty="0">
                <a:latin typeface="+mj-lt"/>
              </a:rPr>
              <a:t>Jos olet antanut pankkitietojasi huijareille, ilmoita siitä heti pankille.</a:t>
            </a:r>
          </a:p>
          <a:p>
            <a:pPr marL="0" indent="0">
              <a:buNone/>
            </a:pPr>
            <a:br>
              <a:rPr lang="fi-FI" sz="2400" dirty="0">
                <a:latin typeface="+mj-lt"/>
              </a:rPr>
            </a:br>
            <a:r>
              <a:rPr lang="fi-FI" sz="2400" b="1" dirty="0">
                <a:latin typeface="+mj-lt"/>
              </a:rPr>
              <a:t>MUISTA</a:t>
            </a:r>
          </a:p>
          <a:p>
            <a:r>
              <a:rPr lang="fi-FI" sz="2400" dirty="0">
                <a:latin typeface="+mj-lt"/>
              </a:rPr>
              <a:t>Et ole syyllistynyt mihinkään, jos huijari on saanut tietojasi haltuun.</a:t>
            </a:r>
          </a:p>
          <a:p>
            <a:r>
              <a:rPr lang="fi-FI" sz="2400" dirty="0">
                <a:latin typeface="+mj-lt"/>
              </a:rPr>
              <a:t>Älä häpeile, toimi heti.</a:t>
            </a:r>
          </a:p>
          <a:p>
            <a:pPr marL="0" indent="0">
              <a:buNone/>
            </a:pPr>
            <a:endParaRPr lang="fi-FI" dirty="0">
              <a:latin typeface="+mj-lt"/>
            </a:endParaRPr>
          </a:p>
        </p:txBody>
      </p:sp>
      <p:sp>
        <p:nvSpPr>
          <p:cNvPr id="5" name="Alatunnisteen paikkamerkki 4">
            <a:extLst>
              <a:ext uri="{FF2B5EF4-FFF2-40B4-BE49-F238E27FC236}">
                <a16:creationId xmlns:a16="http://schemas.microsoft.com/office/drawing/2014/main" id="{3484149E-1B7F-BA9F-4E3A-CE150A85E082}"/>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106071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47F014-E83B-9B11-9912-B10C7575179E}"/>
              </a:ext>
            </a:extLst>
          </p:cNvPr>
          <p:cNvSpPr>
            <a:spLocks noGrp="1"/>
          </p:cNvSpPr>
          <p:nvPr>
            <p:ph type="title"/>
          </p:nvPr>
        </p:nvSpPr>
        <p:spPr/>
        <p:txBody>
          <a:bodyPr/>
          <a:lstStyle/>
          <a:p>
            <a:pPr algn="ctr"/>
            <a:r>
              <a:rPr lang="fi-FI"/>
              <a:t>Vastuullisuus verkossa</a:t>
            </a:r>
          </a:p>
        </p:txBody>
      </p:sp>
      <p:sp>
        <p:nvSpPr>
          <p:cNvPr id="5" name="Sisällön paikkamerkki 4">
            <a:extLst>
              <a:ext uri="{FF2B5EF4-FFF2-40B4-BE49-F238E27FC236}">
                <a16:creationId xmlns:a16="http://schemas.microsoft.com/office/drawing/2014/main" id="{6FF8C680-50E5-5697-A577-72C8B3B04550}"/>
              </a:ext>
            </a:extLst>
          </p:cNvPr>
          <p:cNvSpPr>
            <a:spLocks noGrp="1"/>
          </p:cNvSpPr>
          <p:nvPr>
            <p:ph idx="1"/>
          </p:nvPr>
        </p:nvSpPr>
        <p:spPr/>
        <p:txBody>
          <a:bodyPr>
            <a:normAutofit fontScale="92500" lnSpcReduction="10000"/>
          </a:bodyPr>
          <a:lstStyle/>
          <a:p>
            <a:r>
              <a:rPr lang="fi-FI" sz="2600" dirty="0">
                <a:latin typeface="+mj-lt"/>
              </a:rPr>
              <a:t>Pidä henkilökohtaiset tiedot “ammattimaisina” ja rajoitettuina.</a:t>
            </a:r>
          </a:p>
          <a:p>
            <a:r>
              <a:rPr lang="fi-FI" sz="2600" dirty="0">
                <a:latin typeface="+mj-lt"/>
              </a:rPr>
              <a:t>Pidä yksityisyysasetukset päällä.</a:t>
            </a:r>
          </a:p>
          <a:p>
            <a:r>
              <a:rPr lang="fi-FI" sz="2600" dirty="0">
                <a:latin typeface="+mj-lt"/>
              </a:rPr>
              <a:t>Harjoittele turvallista nettiselailua.</a:t>
            </a:r>
          </a:p>
          <a:p>
            <a:r>
              <a:rPr lang="fi-FI" sz="2600" dirty="0">
                <a:latin typeface="+mj-lt"/>
              </a:rPr>
              <a:t>Varmista, että nettiyhteytesi on suojattu (palomuuri- ja verkkosuojaus).</a:t>
            </a:r>
          </a:p>
          <a:p>
            <a:r>
              <a:rPr lang="fi-FI" sz="2600" dirty="0">
                <a:latin typeface="+mj-lt"/>
              </a:rPr>
              <a:t>Mieti mitä lataat netistä.</a:t>
            </a:r>
          </a:p>
          <a:p>
            <a:r>
              <a:rPr lang="fi-FI" sz="2600" dirty="0">
                <a:latin typeface="+mj-lt"/>
              </a:rPr>
              <a:t>Käytä vahvoja salasanoja.</a:t>
            </a:r>
          </a:p>
          <a:p>
            <a:r>
              <a:rPr lang="fi-FI" sz="2600" dirty="0">
                <a:latin typeface="+mj-lt"/>
              </a:rPr>
              <a:t>Tee nettiostokset turvallisilta sivustoilta.</a:t>
            </a:r>
          </a:p>
          <a:p>
            <a:r>
              <a:rPr lang="fi-FI" sz="2600" dirty="0">
                <a:latin typeface="+mj-lt"/>
              </a:rPr>
              <a:t>Mieti tarkkaan mitä laitat nettiin ja esim. mitä kuvia saat jakaa.</a:t>
            </a:r>
          </a:p>
          <a:p>
            <a:r>
              <a:rPr lang="fi-FI" sz="2600" dirty="0" err="1">
                <a:latin typeface="+mj-lt"/>
              </a:rPr>
              <a:t>Herkitse</a:t>
            </a:r>
            <a:r>
              <a:rPr lang="fi-FI" sz="2600" dirty="0">
                <a:latin typeface="+mj-lt"/>
              </a:rPr>
              <a:t> kenet netissä tapaamasi henkilön aiot tavata livenä.</a:t>
            </a:r>
          </a:p>
          <a:p>
            <a:r>
              <a:rPr lang="fi-FI" sz="2600" dirty="0">
                <a:latin typeface="+mj-lt"/>
              </a:rPr>
              <a:t>Pidä viruksentorjuntaohjelmisto ajan tasalla.</a:t>
            </a:r>
          </a:p>
          <a:p>
            <a:pPr marL="0" indent="0">
              <a:buNone/>
            </a:pPr>
            <a:endParaRPr lang="fi-FI" dirty="0">
              <a:latin typeface="+mj-lt"/>
            </a:endParaRPr>
          </a:p>
        </p:txBody>
      </p:sp>
      <p:sp>
        <p:nvSpPr>
          <p:cNvPr id="3" name="Alatunnisteen paikkamerkki 2">
            <a:extLst>
              <a:ext uri="{FF2B5EF4-FFF2-40B4-BE49-F238E27FC236}">
                <a16:creationId xmlns:a16="http://schemas.microsoft.com/office/drawing/2014/main" id="{E6BEC84E-0872-3A3F-9B04-20C02F784A22}"/>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85477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AFA552-BA34-B489-2A51-9E31A55F1B92}"/>
              </a:ext>
            </a:extLst>
          </p:cNvPr>
          <p:cNvSpPr>
            <a:spLocks noGrp="1"/>
          </p:cNvSpPr>
          <p:nvPr>
            <p:ph type="title"/>
          </p:nvPr>
        </p:nvSpPr>
        <p:spPr/>
        <p:txBody>
          <a:bodyPr/>
          <a:lstStyle/>
          <a:p>
            <a:pPr algn="ctr"/>
            <a:r>
              <a:rPr lang="fi-FI"/>
              <a:t>Sosiaalinen media ja hyvät tavat</a:t>
            </a:r>
          </a:p>
        </p:txBody>
      </p:sp>
      <p:sp>
        <p:nvSpPr>
          <p:cNvPr id="3" name="Sisällön paikkamerkki 2">
            <a:extLst>
              <a:ext uri="{FF2B5EF4-FFF2-40B4-BE49-F238E27FC236}">
                <a16:creationId xmlns:a16="http://schemas.microsoft.com/office/drawing/2014/main" id="{C5CD6D22-13AB-818E-C7A5-97526832CDE1}"/>
              </a:ext>
            </a:extLst>
          </p:cNvPr>
          <p:cNvSpPr>
            <a:spLocks noGrp="1"/>
          </p:cNvSpPr>
          <p:nvPr>
            <p:ph idx="1"/>
          </p:nvPr>
        </p:nvSpPr>
        <p:spPr/>
        <p:txBody>
          <a:bodyPr>
            <a:normAutofit/>
          </a:bodyPr>
          <a:lstStyle/>
          <a:p>
            <a:pPr marL="0" indent="0" algn="ctr">
              <a:buNone/>
            </a:pPr>
            <a:r>
              <a:rPr lang="fi-FI" b="1" dirty="0">
                <a:latin typeface="+mj-lt"/>
              </a:rPr>
              <a:t>SEITSEMÄN VINKKIÄ SOMEN KÄYTTÖÖN</a:t>
            </a:r>
          </a:p>
          <a:p>
            <a:pPr marL="514350" indent="-514350" algn="ctr">
              <a:buFont typeface="+mj-lt"/>
              <a:buAutoNum type="arabicPeriod"/>
            </a:pPr>
            <a:r>
              <a:rPr lang="fi-FI" dirty="0">
                <a:latin typeface="+mj-lt"/>
              </a:rPr>
              <a:t>Harkitse ennen tiedon julkaisemista.</a:t>
            </a:r>
          </a:p>
          <a:p>
            <a:pPr marL="514350" indent="-514350" algn="ctr">
              <a:buFont typeface="+mj-lt"/>
              <a:buAutoNum type="arabicPeriod"/>
            </a:pPr>
            <a:r>
              <a:rPr lang="fi-FI" dirty="0">
                <a:latin typeface="+mj-lt"/>
              </a:rPr>
              <a:t>Tarkista yksityisyyden suojaa koskevat asetukset.</a:t>
            </a:r>
          </a:p>
          <a:p>
            <a:pPr marL="514350" indent="-514350" algn="ctr">
              <a:buFont typeface="+mj-lt"/>
              <a:buAutoNum type="arabicPeriod"/>
            </a:pPr>
            <a:r>
              <a:rPr lang="fi-FI" dirty="0">
                <a:latin typeface="+mj-lt"/>
              </a:rPr>
              <a:t>Ole terveen epäluuloinen.</a:t>
            </a:r>
          </a:p>
          <a:p>
            <a:pPr marL="514350" indent="-514350" algn="ctr">
              <a:buFont typeface="+mj-lt"/>
              <a:buAutoNum type="arabicPeriod"/>
            </a:pPr>
            <a:r>
              <a:rPr lang="fi-FI" dirty="0">
                <a:latin typeface="+mj-lt"/>
              </a:rPr>
              <a:t>Keskustele työasioista harkiten.</a:t>
            </a:r>
          </a:p>
          <a:p>
            <a:pPr marL="514350" indent="-514350" algn="ctr">
              <a:buFont typeface="+mj-lt"/>
              <a:buAutoNum type="arabicPeriod"/>
            </a:pPr>
            <a:r>
              <a:rPr lang="fi-FI" dirty="0">
                <a:latin typeface="+mj-lt"/>
              </a:rPr>
              <a:t>Panosta kunnon salasanoihin.</a:t>
            </a:r>
          </a:p>
          <a:p>
            <a:pPr marL="514350" indent="-514350" algn="ctr">
              <a:buFont typeface="+mj-lt"/>
              <a:buAutoNum type="arabicPeriod"/>
            </a:pPr>
            <a:r>
              <a:rPr lang="fi-FI" dirty="0">
                <a:latin typeface="+mj-lt"/>
              </a:rPr>
              <a:t>Huolehdi tietokoneesi tai älylaitteesi tietoturvasta.</a:t>
            </a:r>
          </a:p>
          <a:p>
            <a:pPr marL="514350" indent="-514350" algn="ctr">
              <a:buFont typeface="+mj-lt"/>
              <a:buAutoNum type="arabicPeriod"/>
            </a:pPr>
            <a:r>
              <a:rPr lang="fi-FI" dirty="0">
                <a:latin typeface="+mj-lt"/>
              </a:rPr>
              <a:t>Ota vastuu kommenteistasi, eli esiinny omalla nimelläsi.</a:t>
            </a:r>
          </a:p>
          <a:p>
            <a:pPr marL="0" indent="0">
              <a:buNone/>
            </a:pPr>
            <a:endParaRPr lang="fi-FI" dirty="0"/>
          </a:p>
        </p:txBody>
      </p:sp>
      <p:sp>
        <p:nvSpPr>
          <p:cNvPr id="4" name="Alatunnisteen paikkamerkki 3">
            <a:extLst>
              <a:ext uri="{FF2B5EF4-FFF2-40B4-BE49-F238E27FC236}">
                <a16:creationId xmlns:a16="http://schemas.microsoft.com/office/drawing/2014/main" id="{84621255-8DD8-636B-1DDF-EF3B7AECFEE4}"/>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75849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E9A98C-B894-E945-0643-CA8EEC0A6AE8}"/>
              </a:ext>
            </a:extLst>
          </p:cNvPr>
          <p:cNvSpPr>
            <a:spLocks noGrp="1"/>
          </p:cNvSpPr>
          <p:nvPr>
            <p:ph type="title"/>
          </p:nvPr>
        </p:nvSpPr>
        <p:spPr/>
        <p:txBody>
          <a:bodyPr/>
          <a:lstStyle/>
          <a:p>
            <a:pPr algn="ctr"/>
            <a:r>
              <a:rPr lang="fi-FI"/>
              <a:t>Vahva tunnistautuminen</a:t>
            </a:r>
          </a:p>
        </p:txBody>
      </p:sp>
      <p:sp>
        <p:nvSpPr>
          <p:cNvPr id="3" name="Sisällön paikkamerkki 2">
            <a:extLst>
              <a:ext uri="{FF2B5EF4-FFF2-40B4-BE49-F238E27FC236}">
                <a16:creationId xmlns:a16="http://schemas.microsoft.com/office/drawing/2014/main" id="{BB064099-5751-6402-F8FE-0CDC239CB029}"/>
              </a:ext>
            </a:extLst>
          </p:cNvPr>
          <p:cNvSpPr>
            <a:spLocks noGrp="1"/>
          </p:cNvSpPr>
          <p:nvPr>
            <p:ph sz="half" idx="1"/>
          </p:nvPr>
        </p:nvSpPr>
        <p:spPr/>
        <p:txBody>
          <a:bodyPr>
            <a:noAutofit/>
          </a:bodyPr>
          <a:lstStyle/>
          <a:p>
            <a:r>
              <a:rPr lang="fi-FI" sz="2100" dirty="0">
                <a:latin typeface="+mj-lt"/>
              </a:rPr>
              <a:t>Vahvalla sähköisellä tunnistamisella tarkoitetaan henkilöllisyyden todentamista sähköisesti. </a:t>
            </a:r>
          </a:p>
          <a:p>
            <a:r>
              <a:rPr lang="fi-FI" sz="2100" dirty="0">
                <a:latin typeface="+mj-lt"/>
              </a:rPr>
              <a:t>Sen avulla voit turvallisesti vahvistaa henkilöllisyytesi sähköisissä palveluissa. Sen avulla myös palvelun tarjoajat tunnistavat turvallisesti henkilöllisyytesi.</a:t>
            </a:r>
          </a:p>
          <a:p>
            <a:r>
              <a:rPr lang="fi-FI" sz="2100" dirty="0">
                <a:latin typeface="+mj-lt"/>
              </a:rPr>
              <a:t>Vahvaa tunnistautumista tarvitaan asioitaessa mm. pankeissa ja julkisissa palveluissa. Näissä tilanteissa asiakkaan henkilöllisyys on varmennettava ennen asiointiin pääsyä, jotta kukaan muu ei pääse katsomaan esimerkiksi pankki- tai terveystietojasi. </a:t>
            </a:r>
          </a:p>
        </p:txBody>
      </p:sp>
      <p:sp>
        <p:nvSpPr>
          <p:cNvPr id="4" name="Sisällön paikkamerkki 3">
            <a:extLst>
              <a:ext uri="{FF2B5EF4-FFF2-40B4-BE49-F238E27FC236}">
                <a16:creationId xmlns:a16="http://schemas.microsoft.com/office/drawing/2014/main" id="{E90AE4E9-FCC1-CBAE-6894-8B9CCD13C6FC}"/>
              </a:ext>
            </a:extLst>
          </p:cNvPr>
          <p:cNvSpPr>
            <a:spLocks noGrp="1"/>
          </p:cNvSpPr>
          <p:nvPr>
            <p:ph sz="half" idx="2"/>
          </p:nvPr>
        </p:nvSpPr>
        <p:spPr/>
        <p:txBody>
          <a:bodyPr>
            <a:normAutofit/>
          </a:bodyPr>
          <a:lstStyle/>
          <a:p>
            <a:r>
              <a:rPr lang="fi-FI" sz="2100" dirty="0">
                <a:latin typeface="+mj-lt"/>
              </a:rPr>
              <a:t>Vahvan tunnistautumisen voi tehdä mm. pankkitunnuksilla, sirullisella henkilökortilla sekä puhelinoperaattorin tarjoamalla mobiilivarmenteella.</a:t>
            </a:r>
          </a:p>
          <a:p>
            <a:r>
              <a:rPr lang="fi-FI" sz="2100" dirty="0">
                <a:latin typeface="+mj-lt"/>
              </a:rPr>
              <a:t>Vahva tunnistautuminen vaatii kahta erillistä henkilön omaa rekisteröityä tunnistusmekanismia, esim.</a:t>
            </a:r>
          </a:p>
          <a:p>
            <a:pPr lvl="1"/>
            <a:r>
              <a:rPr lang="fi-FI" sz="2100" dirty="0">
                <a:latin typeface="+mj-lt"/>
              </a:rPr>
              <a:t>pankkikortin henkilötieto + viranomaisten henkilörekisteritietojen yhdenmukaisuus</a:t>
            </a:r>
          </a:p>
          <a:p>
            <a:pPr lvl="1"/>
            <a:r>
              <a:rPr lang="fi-FI" sz="2100" dirty="0">
                <a:latin typeface="+mj-lt"/>
              </a:rPr>
              <a:t>sähköpostissa salasana + turvakoodi tekstiviestinä puhelinnumeroon</a:t>
            </a:r>
          </a:p>
        </p:txBody>
      </p:sp>
      <p:sp>
        <p:nvSpPr>
          <p:cNvPr id="5" name="Alatunnisteen paikkamerkki 4">
            <a:extLst>
              <a:ext uri="{FF2B5EF4-FFF2-40B4-BE49-F238E27FC236}">
                <a16:creationId xmlns:a16="http://schemas.microsoft.com/office/drawing/2014/main" id="{DC165655-D3E8-F550-60DB-28A13E78A440}"/>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88543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FF1050-E171-9789-4675-F0EA6929C5F8}"/>
              </a:ext>
            </a:extLst>
          </p:cNvPr>
          <p:cNvSpPr>
            <a:spLocks noGrp="1"/>
          </p:cNvSpPr>
          <p:nvPr>
            <p:ph type="title"/>
          </p:nvPr>
        </p:nvSpPr>
        <p:spPr/>
        <p:txBody>
          <a:bodyPr/>
          <a:lstStyle/>
          <a:p>
            <a:pPr algn="ctr"/>
            <a:r>
              <a:rPr lang="fi-FI"/>
              <a:t>Verkkokauppa ja turvallisuus</a:t>
            </a:r>
          </a:p>
        </p:txBody>
      </p:sp>
      <p:sp>
        <p:nvSpPr>
          <p:cNvPr id="3" name="Sisällön paikkamerkki 2">
            <a:extLst>
              <a:ext uri="{FF2B5EF4-FFF2-40B4-BE49-F238E27FC236}">
                <a16:creationId xmlns:a16="http://schemas.microsoft.com/office/drawing/2014/main" id="{034877F6-7B3F-2E65-5DBF-60BDF3BF5971}"/>
              </a:ext>
            </a:extLst>
          </p:cNvPr>
          <p:cNvSpPr>
            <a:spLocks noGrp="1"/>
          </p:cNvSpPr>
          <p:nvPr>
            <p:ph sz="half" idx="1"/>
          </p:nvPr>
        </p:nvSpPr>
        <p:spPr/>
        <p:txBody>
          <a:bodyPr>
            <a:noAutofit/>
          </a:bodyPr>
          <a:lstStyle/>
          <a:p>
            <a:pPr>
              <a:lnSpc>
                <a:spcPct val="120000"/>
              </a:lnSpc>
            </a:pPr>
            <a:r>
              <a:rPr lang="fi-FI" sz="2400" dirty="0">
                <a:latin typeface="+mj-lt"/>
              </a:rPr>
              <a:t>Mitä myyjä kertoo verkkokaupasta?</a:t>
            </a:r>
          </a:p>
          <a:p>
            <a:pPr lvl="1">
              <a:lnSpc>
                <a:spcPct val="120000"/>
              </a:lnSpc>
            </a:pPr>
            <a:r>
              <a:rPr lang="fi-FI" sz="2000" dirty="0">
                <a:latin typeface="+mj-lt"/>
              </a:rPr>
              <a:t>Pelkkä sähköpostiosoite ei ole riittävä yritystieto!</a:t>
            </a:r>
          </a:p>
          <a:p>
            <a:pPr>
              <a:lnSpc>
                <a:spcPct val="120000"/>
              </a:lnSpc>
            </a:pPr>
            <a:r>
              <a:rPr lang="fi-FI" sz="2400" dirty="0">
                <a:latin typeface="+mj-lt"/>
              </a:rPr>
              <a:t>Mitä sinulle kerrotaan tuotteesta?</a:t>
            </a:r>
          </a:p>
          <a:p>
            <a:pPr lvl="1">
              <a:lnSpc>
                <a:spcPct val="120000"/>
              </a:lnSpc>
            </a:pPr>
            <a:r>
              <a:rPr lang="fi-FI" sz="2000" dirty="0">
                <a:latin typeface="+mj-lt"/>
              </a:rPr>
              <a:t>Kertooko myyjä selkeästi sivuillaan tuotteesta ja takuusta?</a:t>
            </a:r>
          </a:p>
          <a:p>
            <a:pPr>
              <a:lnSpc>
                <a:spcPct val="120000"/>
              </a:lnSpc>
            </a:pPr>
            <a:r>
              <a:rPr lang="fi-FI" sz="2400" dirty="0">
                <a:latin typeface="+mj-lt"/>
              </a:rPr>
              <a:t>Miten ostos maksetaan?</a:t>
            </a:r>
          </a:p>
          <a:p>
            <a:pPr lvl="1">
              <a:lnSpc>
                <a:spcPct val="120000"/>
              </a:lnSpc>
            </a:pPr>
            <a:r>
              <a:rPr lang="fi-FI" sz="2000" dirty="0">
                <a:latin typeface="+mj-lt"/>
              </a:rPr>
              <a:t>Onko maksutapa turvallinen?</a:t>
            </a:r>
          </a:p>
          <a:p>
            <a:pPr>
              <a:lnSpc>
                <a:spcPct val="120000"/>
              </a:lnSpc>
            </a:pPr>
            <a:endParaRPr lang="fi-FI" sz="2000" dirty="0">
              <a:latin typeface="+mj-lt"/>
            </a:endParaRPr>
          </a:p>
        </p:txBody>
      </p:sp>
      <p:sp>
        <p:nvSpPr>
          <p:cNvPr id="5" name="Sisällön paikkamerkki 4">
            <a:extLst>
              <a:ext uri="{FF2B5EF4-FFF2-40B4-BE49-F238E27FC236}">
                <a16:creationId xmlns:a16="http://schemas.microsoft.com/office/drawing/2014/main" id="{2117B2E1-D104-CB31-7E45-13ECD1A65C6F}"/>
              </a:ext>
            </a:extLst>
          </p:cNvPr>
          <p:cNvSpPr>
            <a:spLocks noGrp="1"/>
          </p:cNvSpPr>
          <p:nvPr>
            <p:ph sz="half" idx="2"/>
          </p:nvPr>
        </p:nvSpPr>
        <p:spPr>
          <a:xfrm>
            <a:off x="6172199" y="1825625"/>
            <a:ext cx="5321595" cy="4351338"/>
          </a:xfrm>
        </p:spPr>
        <p:txBody>
          <a:bodyPr>
            <a:noAutofit/>
          </a:bodyPr>
          <a:lstStyle/>
          <a:p>
            <a:r>
              <a:rPr lang="fi-FI" sz="2400" dirty="0">
                <a:latin typeface="+mj-lt"/>
              </a:rPr>
              <a:t>Ovatko tarjoukset liian hyviä ollakseen totta?</a:t>
            </a:r>
          </a:p>
          <a:p>
            <a:pPr lvl="1"/>
            <a:r>
              <a:rPr lang="fi-FI" sz="2000" dirty="0">
                <a:latin typeface="+mj-lt"/>
              </a:rPr>
              <a:t>Tee hintavertailuja!</a:t>
            </a:r>
          </a:p>
          <a:p>
            <a:r>
              <a:rPr lang="fi-FI" sz="2400" dirty="0">
                <a:latin typeface="+mj-lt"/>
              </a:rPr>
              <a:t>Ovatko hintatiedot selkeät?</a:t>
            </a:r>
          </a:p>
          <a:p>
            <a:pPr lvl="1"/>
            <a:r>
              <a:rPr lang="fi-FI" sz="2000" dirty="0">
                <a:latin typeface="+mj-lt"/>
              </a:rPr>
              <a:t>Sisältyykö hintaan alv, entä postituskulut?</a:t>
            </a:r>
          </a:p>
          <a:p>
            <a:r>
              <a:rPr lang="fi-FI" sz="2400" dirty="0">
                <a:latin typeface="+mj-lt"/>
              </a:rPr>
              <a:t>Kerrotaanko sivuilla selkeästi tuotteen toimitusaika ja palautus- ym. toimitusehdot?</a:t>
            </a:r>
          </a:p>
          <a:p>
            <a:pPr marL="0" indent="0">
              <a:lnSpc>
                <a:spcPct val="120000"/>
              </a:lnSpc>
              <a:buNone/>
            </a:pPr>
            <a:r>
              <a:rPr lang="fi-FI" sz="2400" dirty="0">
                <a:latin typeface="+mj-lt"/>
              </a:rPr>
              <a:t>Pikakysymys</a:t>
            </a:r>
          </a:p>
          <a:p>
            <a:pPr>
              <a:lnSpc>
                <a:spcPct val="120000"/>
              </a:lnSpc>
            </a:pPr>
            <a:r>
              <a:rPr lang="fi-FI" sz="2400" dirty="0">
                <a:latin typeface="+mj-lt"/>
              </a:rPr>
              <a:t>Päätät hankkia läppärin verkkokaupasta. Mitä teet ennen hankintaa?</a:t>
            </a:r>
          </a:p>
          <a:p>
            <a:endParaRPr lang="fi-FI" sz="2200" dirty="0">
              <a:latin typeface="+mj-lt"/>
            </a:endParaRPr>
          </a:p>
        </p:txBody>
      </p:sp>
      <p:sp>
        <p:nvSpPr>
          <p:cNvPr id="4" name="Alatunnisteen paikkamerkki 3">
            <a:extLst>
              <a:ext uri="{FF2B5EF4-FFF2-40B4-BE49-F238E27FC236}">
                <a16:creationId xmlns:a16="http://schemas.microsoft.com/office/drawing/2014/main" id="{51271819-4E2E-DB3F-C091-E2E46DB16100}"/>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916479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F44427-EF7F-C06C-51D7-2E2006EABF74}"/>
              </a:ext>
            </a:extLst>
          </p:cNvPr>
          <p:cNvSpPr>
            <a:spLocks noGrp="1"/>
          </p:cNvSpPr>
          <p:nvPr>
            <p:ph type="title"/>
          </p:nvPr>
        </p:nvSpPr>
        <p:spPr/>
        <p:txBody>
          <a:bodyPr/>
          <a:lstStyle/>
          <a:p>
            <a:pPr algn="ctr"/>
            <a:r>
              <a:rPr lang="fi-FI"/>
              <a:t>GDPR eli EU:n yleinen tietosuoja-asetus</a:t>
            </a:r>
          </a:p>
        </p:txBody>
      </p:sp>
      <p:sp>
        <p:nvSpPr>
          <p:cNvPr id="5" name="Sisällön paikkamerkki 4">
            <a:extLst>
              <a:ext uri="{FF2B5EF4-FFF2-40B4-BE49-F238E27FC236}">
                <a16:creationId xmlns:a16="http://schemas.microsoft.com/office/drawing/2014/main" id="{88A0B60F-C876-A627-F830-D90E037023F3}"/>
              </a:ext>
            </a:extLst>
          </p:cNvPr>
          <p:cNvSpPr>
            <a:spLocks noGrp="1"/>
          </p:cNvSpPr>
          <p:nvPr>
            <p:ph idx="1"/>
          </p:nvPr>
        </p:nvSpPr>
        <p:spPr/>
        <p:txBody>
          <a:bodyPr>
            <a:normAutofit fontScale="92500" lnSpcReduction="10000"/>
          </a:bodyPr>
          <a:lstStyle/>
          <a:p>
            <a:pPr marL="0" indent="0">
              <a:buNone/>
            </a:pPr>
            <a:r>
              <a:rPr lang="fi-FI" b="1" dirty="0">
                <a:latin typeface="+mj-lt"/>
              </a:rPr>
              <a:t>YLEISTÄ TIETOSUOJA-ASETUSTA SOVELLETAAN</a:t>
            </a:r>
          </a:p>
          <a:p>
            <a:r>
              <a:rPr lang="fi-FI" dirty="0">
                <a:latin typeface="+mj-lt"/>
              </a:rPr>
              <a:t>Kun toimija käsittelee henkilötietoja ja sijaitsee EU:ssa riippumatta siitä, missä itse henkilötietojen käsittely tapahtuu.</a:t>
            </a:r>
          </a:p>
          <a:p>
            <a:r>
              <a:rPr lang="fi-FI" dirty="0">
                <a:latin typeface="+mj-lt"/>
              </a:rPr>
              <a:t>Kun toimija sijaitsee EU:n ulkopuolella, mutta käsittelee henkilötietoja, jotka liittyvät tavaroiden tai palvelujen tarjoamiseen henkilöille EU:ssa tai yritys seuraa yksilöiden käyttäytymistä EU:ssa.</a:t>
            </a:r>
          </a:p>
          <a:p>
            <a:r>
              <a:rPr lang="fi-FI" dirty="0">
                <a:latin typeface="+mj-lt"/>
              </a:rPr>
              <a:t>EU:n kansalaisten tietoja käsittelevien EU:n ulkopuolisten toimijoiden on nimettävä EU:ssa toimiva edustaja.</a:t>
            </a:r>
          </a:p>
          <a:p>
            <a:pPr marL="0" indent="0">
              <a:buNone/>
            </a:pPr>
            <a:r>
              <a:rPr lang="fi-FI" b="1" dirty="0">
                <a:latin typeface="+mj-lt"/>
              </a:rPr>
              <a:t>HENKILÖTIETOJEN TARKASTUSPYYNTÖ </a:t>
            </a:r>
          </a:p>
          <a:p>
            <a:r>
              <a:rPr lang="fi-FI" dirty="0">
                <a:latin typeface="+mj-lt"/>
              </a:rPr>
              <a:t>EU:n yleisen tietosuoja-asetuksen nojalla henkilöllä on oikeus tietää, käsitelläänkö hänen henkilötietojaan ja mitä tietoja hänestä on tallennettu. </a:t>
            </a:r>
          </a:p>
        </p:txBody>
      </p:sp>
      <p:sp>
        <p:nvSpPr>
          <p:cNvPr id="3" name="Alatunnisteen paikkamerkki 2">
            <a:extLst>
              <a:ext uri="{FF2B5EF4-FFF2-40B4-BE49-F238E27FC236}">
                <a16:creationId xmlns:a16="http://schemas.microsoft.com/office/drawing/2014/main" id="{F31B7B5E-D0EC-B016-252F-61AF832B4A00}"/>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56158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2CFF17-2F4C-C268-9899-8E26D2292F0E}"/>
              </a:ext>
            </a:extLst>
          </p:cNvPr>
          <p:cNvSpPr>
            <a:spLocks noGrp="1"/>
          </p:cNvSpPr>
          <p:nvPr>
            <p:ph type="title"/>
          </p:nvPr>
        </p:nvSpPr>
        <p:spPr/>
        <p:txBody>
          <a:bodyPr/>
          <a:lstStyle/>
          <a:p>
            <a:pPr algn="ctr"/>
            <a:r>
              <a:rPr lang="fi-FI" dirty="0"/>
              <a:t>Henkilötieto</a:t>
            </a:r>
          </a:p>
        </p:txBody>
      </p:sp>
      <p:sp>
        <p:nvSpPr>
          <p:cNvPr id="5" name="Sisällön paikkamerkki 4">
            <a:extLst>
              <a:ext uri="{FF2B5EF4-FFF2-40B4-BE49-F238E27FC236}">
                <a16:creationId xmlns:a16="http://schemas.microsoft.com/office/drawing/2014/main" id="{BDB9AE62-A913-5164-AF64-8E09BFA2D8EB}"/>
              </a:ext>
            </a:extLst>
          </p:cNvPr>
          <p:cNvSpPr>
            <a:spLocks noGrp="1"/>
          </p:cNvSpPr>
          <p:nvPr>
            <p:ph idx="1"/>
          </p:nvPr>
        </p:nvSpPr>
        <p:spPr>
          <a:xfrm>
            <a:off x="838200" y="1690688"/>
            <a:ext cx="10515600" cy="4423743"/>
          </a:xfrm>
        </p:spPr>
        <p:txBody>
          <a:bodyPr>
            <a:noAutofit/>
          </a:bodyPr>
          <a:lstStyle/>
          <a:p>
            <a:pPr marL="0" indent="0">
              <a:buNone/>
            </a:pPr>
            <a:r>
              <a:rPr lang="fi-FI" sz="2000" dirty="0">
                <a:latin typeface="+mj-lt"/>
              </a:rPr>
              <a:t>Henkilötiedoilla tarkoitetaan kaikkia tietoja, jotka koskevat tunnistettua tai tunnistettavissa olevaa henkilöä, jota kutsutaan myös rekisteröidyksi. Henkilötietoja ovat muun muassa</a:t>
            </a:r>
          </a:p>
          <a:p>
            <a:pPr lvl="1"/>
            <a:r>
              <a:rPr lang="fi-FI" sz="1600" dirty="0">
                <a:latin typeface="+mj-lt"/>
              </a:rPr>
              <a:t>nimi</a:t>
            </a:r>
          </a:p>
          <a:p>
            <a:pPr lvl="1"/>
            <a:r>
              <a:rPr lang="fi-FI" sz="1600" dirty="0">
                <a:latin typeface="+mj-lt"/>
              </a:rPr>
              <a:t>osoite</a:t>
            </a:r>
          </a:p>
          <a:p>
            <a:pPr lvl="1"/>
            <a:r>
              <a:rPr lang="fi-FI" sz="1600" dirty="0">
                <a:latin typeface="+mj-lt"/>
              </a:rPr>
              <a:t>henkilökortin/passin numero</a:t>
            </a:r>
          </a:p>
          <a:p>
            <a:pPr lvl="1"/>
            <a:r>
              <a:rPr lang="fi-FI" sz="1600" dirty="0">
                <a:latin typeface="+mj-lt"/>
              </a:rPr>
              <a:t>tulot</a:t>
            </a:r>
          </a:p>
          <a:p>
            <a:pPr lvl="1"/>
            <a:r>
              <a:rPr lang="fi-FI" sz="1600" dirty="0">
                <a:latin typeface="+mj-lt"/>
              </a:rPr>
              <a:t>kulttuurinen profiili</a:t>
            </a:r>
          </a:p>
          <a:p>
            <a:pPr lvl="1"/>
            <a:r>
              <a:rPr lang="fi-FI" sz="1600" dirty="0">
                <a:latin typeface="+mj-lt"/>
              </a:rPr>
              <a:t>IP-osoite</a:t>
            </a:r>
          </a:p>
          <a:p>
            <a:pPr lvl="1"/>
            <a:r>
              <a:rPr lang="fi-FI" sz="1600" dirty="0">
                <a:latin typeface="+mj-lt"/>
              </a:rPr>
              <a:t>sairaalan tai lääkärin hallussa olevat (potilas)tiedot, jotka yksilöivät henkilön terveydenhuollon ja tietyn sote-palvelun asiakkaaksi</a:t>
            </a:r>
          </a:p>
          <a:p>
            <a:pPr marL="0" indent="0">
              <a:buNone/>
            </a:pPr>
            <a:r>
              <a:rPr lang="fi-FI" sz="2000" dirty="0">
                <a:latin typeface="+mj-lt"/>
                <a:cs typeface="Calibri"/>
              </a:rPr>
              <a:t>Kaikissa digitukitilanteissa asiakas käsittelee itse omia henkilötietojaan. Voit opastaa asiassa, mutta omat henkilötietonsa asiakas kirjoittaa itse verkkosivulle.</a:t>
            </a:r>
            <a:endParaRPr lang="fi-FI" sz="2000" dirty="0">
              <a:latin typeface="+mj-lt"/>
            </a:endParaRPr>
          </a:p>
          <a:p>
            <a:pPr marL="0" indent="0">
              <a:buNone/>
            </a:pPr>
            <a:r>
              <a:rPr lang="fi-FI" sz="2000" dirty="0">
                <a:latin typeface="+mj-lt"/>
              </a:rPr>
              <a:t>Pikakysymys</a:t>
            </a:r>
          </a:p>
          <a:p>
            <a:r>
              <a:rPr lang="fi-FI" sz="2000" dirty="0">
                <a:latin typeface="+mj-lt"/>
              </a:rPr>
              <a:t>Mitä tietoja voit turvallisesti antaa itsestäsi esim. sosiaalisessa mediassa?</a:t>
            </a:r>
            <a:r>
              <a:rPr lang="fi-FI" sz="1800" dirty="0">
                <a:latin typeface="+mj-lt"/>
                <a:cs typeface="Calibri"/>
              </a:rPr>
              <a:t> </a:t>
            </a:r>
            <a:endParaRPr lang="fi-FI" sz="1800" dirty="0">
              <a:latin typeface="+mj-lt"/>
            </a:endParaRPr>
          </a:p>
        </p:txBody>
      </p:sp>
      <p:sp>
        <p:nvSpPr>
          <p:cNvPr id="3" name="Alatunnisteen paikkamerkki 2">
            <a:extLst>
              <a:ext uri="{FF2B5EF4-FFF2-40B4-BE49-F238E27FC236}">
                <a16:creationId xmlns:a16="http://schemas.microsoft.com/office/drawing/2014/main" id="{E333BDA7-4E8C-65C6-A44F-8C3F2FD66F52}"/>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254101063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4EA151980F037A49BA989FC7DFACB72D" ma:contentTypeVersion="2" ma:contentTypeDescription="Luo uusi asiakirja." ma:contentTypeScope="" ma:versionID="c6b7ff0a565a817ce8c08bae944a2522">
  <xsd:schema xmlns:xsd="http://www.w3.org/2001/XMLSchema" xmlns:xs="http://www.w3.org/2001/XMLSchema" xmlns:p="http://schemas.microsoft.com/office/2006/metadata/properties" xmlns:ns2="90f6432a-42c1-4fa6-a78e-af2a1c1bd4e2" targetNamespace="http://schemas.microsoft.com/office/2006/metadata/properties" ma:root="true" ma:fieldsID="71c4b53549f44546f4db8702428ab823" ns2:_="">
    <xsd:import namespace="90f6432a-42c1-4fa6-a78e-af2a1c1bd4e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f6432a-42c1-4fa6-a78e-af2a1c1bd4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1CC8C5-4B74-4123-8123-C9A8C6AE3151}">
  <ds:schemaRefs>
    <ds:schemaRef ds:uri="http://schemas.microsoft.com/sharepoint/v3/contenttype/forms"/>
  </ds:schemaRefs>
</ds:datastoreItem>
</file>

<file path=customXml/itemProps2.xml><?xml version="1.0" encoding="utf-8"?>
<ds:datastoreItem xmlns:ds="http://schemas.openxmlformats.org/officeDocument/2006/customXml" ds:itemID="{11178677-1367-448E-AAA7-2E64EE5323E9}">
  <ds:schemaRefs>
    <ds:schemaRef ds:uri="90f6432a-42c1-4fa6-a78e-af2a1c1bd4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A1705B5-B01C-4E7E-A04A-4A0E1294B02B}">
  <ds:schemaRefs>
    <ds:schemaRef ds:uri="http://purl.org/dc/elements/1.1/"/>
    <ds:schemaRef ds:uri="http://purl.org/dc/dcmitype/"/>
    <ds:schemaRef ds:uri="http://schemas.microsoft.com/office/infopath/2007/PartnerControls"/>
    <ds:schemaRef ds:uri="90f6432a-42c1-4fa6-a78e-af2a1c1bd4e2"/>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407</TotalTime>
  <Words>1975</Words>
  <Application>Microsoft Office PowerPoint</Application>
  <PresentationFormat>Laajakuva</PresentationFormat>
  <Paragraphs>213</Paragraphs>
  <Slides>15</Slides>
  <Notes>13</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15</vt:i4>
      </vt:variant>
    </vt:vector>
  </HeadingPairs>
  <TitlesOfParts>
    <vt:vector size="20" baseType="lpstr">
      <vt:lpstr>Arial</vt:lpstr>
      <vt:lpstr>Calibri</vt:lpstr>
      <vt:lpstr>Calibri Light</vt:lpstr>
      <vt:lpstr>Office-teema</vt:lpstr>
      <vt:lpstr>1_Office-teema</vt:lpstr>
      <vt:lpstr>Digiopastaja-koulutus Osa 4  Digitaidot 2</vt:lpstr>
      <vt:lpstr>Turvallisuus verkossa</vt:lpstr>
      <vt:lpstr>Verkkohuijaukset</vt:lpstr>
      <vt:lpstr>Vastuullisuus verkossa</vt:lpstr>
      <vt:lpstr>Sosiaalinen media ja hyvät tavat</vt:lpstr>
      <vt:lpstr>Vahva tunnistautuminen</vt:lpstr>
      <vt:lpstr>Verkkokauppa ja turvallisuus</vt:lpstr>
      <vt:lpstr>GDPR eli EU:n yleinen tietosuoja-asetus</vt:lpstr>
      <vt:lpstr>Henkilötieto</vt:lpstr>
      <vt:lpstr>Henkilörekisterit</vt:lpstr>
      <vt:lpstr>Evästeet eli Cookies</vt:lpstr>
      <vt:lpstr>Verkkoviestintä</vt:lpstr>
      <vt:lpstr>Lähteet ja lisätietoa</vt:lpstr>
      <vt:lpstr>Osaamismerkin suorittaminen</vt:lpstr>
      <vt:lpstr>Kymenlaakson Digitukiverkosto</vt:lpstr>
    </vt:vector>
  </TitlesOfParts>
  <Company>Kotkan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Digiopastaja-koulutus Osa 4 Digitaidot 2</dc:title>
  <dc:creator>Feldt Jaana</dc:creator>
  <cp:lastModifiedBy>Feldt Jaana</cp:lastModifiedBy>
  <cp:revision>76</cp:revision>
  <dcterms:created xsi:type="dcterms:W3CDTF">2022-08-31T10:44:07Z</dcterms:created>
  <dcterms:modified xsi:type="dcterms:W3CDTF">2023-06-22T10:42:14Z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0x0101004EA151980F037A49BA989FC7DFACB72D</vt:lpwstr>
  </property>
</Properties>
</file>